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3" r:id="rId2"/>
  </p:sldMasterIdLst>
  <p:notesMasterIdLst>
    <p:notesMasterId r:id="rId30"/>
  </p:notesMasterIdLst>
  <p:sldIdLst>
    <p:sldId id="422" r:id="rId3"/>
    <p:sldId id="420" r:id="rId4"/>
    <p:sldId id="425" r:id="rId5"/>
    <p:sldId id="430" r:id="rId6"/>
    <p:sldId id="433" r:id="rId7"/>
    <p:sldId id="454" r:id="rId8"/>
    <p:sldId id="431" r:id="rId9"/>
    <p:sldId id="434" r:id="rId10"/>
    <p:sldId id="455" r:id="rId11"/>
    <p:sldId id="457" r:id="rId12"/>
    <p:sldId id="432" r:id="rId13"/>
    <p:sldId id="464" r:id="rId14"/>
    <p:sldId id="456" r:id="rId15"/>
    <p:sldId id="442" r:id="rId16"/>
    <p:sldId id="444" r:id="rId17"/>
    <p:sldId id="471" r:id="rId18"/>
    <p:sldId id="465" r:id="rId19"/>
    <p:sldId id="462" r:id="rId20"/>
    <p:sldId id="459" r:id="rId21"/>
    <p:sldId id="460" r:id="rId22"/>
    <p:sldId id="463" r:id="rId23"/>
    <p:sldId id="466" r:id="rId24"/>
    <p:sldId id="467" r:id="rId25"/>
    <p:sldId id="468" r:id="rId26"/>
    <p:sldId id="469" r:id="rId27"/>
    <p:sldId id="470" r:id="rId28"/>
    <p:sldId id="427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E4AC62D0-A6D5-43DF-B4AE-F65C42EF6AD6}">
          <p14:sldIdLst>
            <p14:sldId id="422"/>
            <p14:sldId id="420"/>
          </p14:sldIdLst>
        </p14:section>
        <p14:section name="研究動機" id="{02126A32-EA18-42E5-B16F-822D8C1796F8}">
          <p14:sldIdLst>
            <p14:sldId id="425"/>
            <p14:sldId id="430"/>
            <p14:sldId id="433"/>
            <p14:sldId id="454"/>
            <p14:sldId id="431"/>
          </p14:sldIdLst>
        </p14:section>
        <p14:section name="研究方法" id="{5A2C8872-70F5-45F4-BEF5-C52EDC084D0E}">
          <p14:sldIdLst>
            <p14:sldId id="434"/>
            <p14:sldId id="455"/>
            <p14:sldId id="457"/>
            <p14:sldId id="432"/>
            <p14:sldId id="464"/>
            <p14:sldId id="456"/>
            <p14:sldId id="442"/>
            <p14:sldId id="444"/>
            <p14:sldId id="471"/>
            <p14:sldId id="465"/>
            <p14:sldId id="462"/>
            <p14:sldId id="459"/>
            <p14:sldId id="460"/>
            <p14:sldId id="463"/>
            <p14:sldId id="466"/>
            <p14:sldId id="467"/>
            <p14:sldId id="468"/>
            <p14:sldId id="469"/>
            <p14:sldId id="470"/>
            <p14:sldId id="42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CECC"/>
    <a:srgbClr val="A0803F"/>
    <a:srgbClr val="FAFAFA"/>
    <a:srgbClr val="FF5050"/>
    <a:srgbClr val="E25C5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06" autoAdjust="0"/>
    <p:restoredTop sz="86614" autoAdjust="0"/>
  </p:normalViewPr>
  <p:slideViewPr>
    <p:cSldViewPr snapToGrid="0">
      <p:cViewPr>
        <p:scale>
          <a:sx n="66" d="100"/>
          <a:sy n="66" d="100"/>
        </p:scale>
        <p:origin x="821" y="33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6.xml"/></Relationships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gif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jpg>
</file>

<file path=ppt/media/image52.jpg>
</file>

<file path=ppt/media/image53.jpg>
</file>

<file path=ppt/media/image54.png>
</file>

<file path=ppt/media/image55.png>
</file>

<file path=ppt/media/image56.png>
</file>

<file path=ppt/media/image57.jpeg>
</file>

<file path=ppt/media/image58.jpe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7.svg>
</file>

<file path=ppt/media/image8.png>
</file>

<file path=ppt/media/image9.sv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82582D-5269-4E2F-B5AE-621775613E85}" type="datetimeFigureOut">
              <a:rPr lang="zh-CN" altLang="en-US" smtClean="0"/>
              <a:t>2022/10/4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B25857-6794-4B61-B330-FB76E7C102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4378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41DB7E-4CB5-4ABA-993C-C818B2A9FB2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66233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以下展示天氣資訊回傳的效果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826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以下展示天氣資訊回傳的效果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74701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292929"/>
                </a:solidFill>
                <a:effectLst/>
                <a:latin typeface="charter"/>
              </a:rPr>
              <a:t>Google </a:t>
            </a:r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於 </a:t>
            </a:r>
            <a:r>
              <a:rPr lang="en-US" altLang="zh-TW" b="0" i="0" dirty="0">
                <a:solidFill>
                  <a:srgbClr val="292929"/>
                </a:solidFill>
                <a:effectLst/>
                <a:latin typeface="charter"/>
              </a:rPr>
              <a:t>2019 </a:t>
            </a:r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年提出了一個新的網路縮放方法，使用複合係數 </a:t>
            </a:r>
            <a:r>
              <a:rPr lang="en-US" altLang="zh-TW" b="0" i="0" dirty="0">
                <a:solidFill>
                  <a:srgbClr val="292929"/>
                </a:solidFill>
                <a:effectLst/>
                <a:latin typeface="charter"/>
              </a:rPr>
              <a:t>(compound coefficient) </a:t>
            </a:r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均勻地縮放網路深度、寬度、圖像解析度 </a:t>
            </a:r>
            <a:r>
              <a:rPr lang="en-US" altLang="zh-TW" b="0" i="0" dirty="0">
                <a:solidFill>
                  <a:srgbClr val="292929"/>
                </a:solidFill>
                <a:effectLst/>
                <a:latin typeface="charter"/>
              </a:rPr>
              <a:t>(resolution)</a:t>
            </a:r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，深度就是指網路的層數，寬度是指通道數，解析度是指輸入的圖像大小</a:t>
            </a:r>
            <a:endParaRPr lang="en-US" altLang="zh-TW" b="0" i="0" dirty="0">
              <a:solidFill>
                <a:srgbClr val="292929"/>
              </a:solidFill>
              <a:effectLst/>
              <a:latin typeface="charter"/>
            </a:endParaRPr>
          </a:p>
          <a:p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利用較少的參數獲得和其他模型差不多的準確率 </a:t>
            </a:r>
            <a:r>
              <a:rPr lang="en-US" altLang="zh-TW" b="0" i="0" dirty="0">
                <a:solidFill>
                  <a:srgbClr val="292929"/>
                </a:solidFill>
                <a:effectLst/>
                <a:latin typeface="charter"/>
              </a:rPr>
              <a:t>-&gt; </a:t>
            </a:r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複合模型縮放 </a:t>
            </a:r>
            <a:r>
              <a:rPr lang="en-US" altLang="zh-TW" b="0" i="0" dirty="0">
                <a:solidFill>
                  <a:srgbClr val="292929"/>
                </a:solidFill>
                <a:effectLst/>
                <a:latin typeface="charter"/>
              </a:rPr>
              <a:t>(Compound Model Scaling)</a:t>
            </a:r>
          </a:p>
          <a:p>
            <a:endParaRPr lang="en-US" altLang="zh-TW" b="0" i="0" dirty="0">
              <a:solidFill>
                <a:srgbClr val="292929"/>
              </a:solidFill>
              <a:effectLst/>
              <a:latin typeface="charter"/>
            </a:endParaRPr>
          </a:p>
          <a:p>
            <a:r>
              <a:rPr lang="zh-TW" alt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池化可以在壓縮圖片大小的同時，保留重要的特徵</a:t>
            </a:r>
            <a:endParaRPr lang="en-US" altLang="zh-TW" b="0" i="0" dirty="0"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zh-TW" dirty="0"/>
              <a:t>Dropout </a:t>
            </a:r>
            <a:r>
              <a:rPr lang="zh-TW" altLang="en-US" dirty="0"/>
              <a:t>把不要的神經元拿掉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46119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292929"/>
                </a:solidFill>
                <a:effectLst/>
                <a:latin typeface="charter"/>
              </a:rPr>
              <a:t>Google </a:t>
            </a:r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於 </a:t>
            </a:r>
            <a:r>
              <a:rPr lang="en-US" altLang="zh-TW" b="0" i="0" dirty="0">
                <a:solidFill>
                  <a:srgbClr val="292929"/>
                </a:solidFill>
                <a:effectLst/>
                <a:latin typeface="charter"/>
              </a:rPr>
              <a:t>2019 </a:t>
            </a:r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年提出了一個新的網路縮放方法，使用複合係數 </a:t>
            </a:r>
            <a:r>
              <a:rPr lang="en-US" altLang="zh-TW" b="0" i="0" dirty="0">
                <a:solidFill>
                  <a:srgbClr val="292929"/>
                </a:solidFill>
                <a:effectLst/>
                <a:latin typeface="charter"/>
              </a:rPr>
              <a:t>(compound coefficient) </a:t>
            </a:r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均勻地縮放網路深度、寬度、圖像解析度 </a:t>
            </a:r>
            <a:r>
              <a:rPr lang="en-US" altLang="zh-TW" b="0" i="0" dirty="0">
                <a:solidFill>
                  <a:srgbClr val="292929"/>
                </a:solidFill>
                <a:effectLst/>
                <a:latin typeface="charter"/>
              </a:rPr>
              <a:t>(resolution)</a:t>
            </a:r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，深度就是指網路的層數，寬度是指通道數，解析度是指輸入的圖像大小</a:t>
            </a:r>
            <a:endParaRPr lang="en-US" altLang="zh-TW" b="0" i="0" dirty="0">
              <a:solidFill>
                <a:srgbClr val="292929"/>
              </a:solidFill>
              <a:effectLst/>
              <a:latin typeface="charter"/>
            </a:endParaRPr>
          </a:p>
          <a:p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利用較少的參數獲得和其他模型差不多的準確率 </a:t>
            </a:r>
            <a:r>
              <a:rPr lang="en-US" altLang="zh-TW" b="0" i="0" dirty="0">
                <a:solidFill>
                  <a:srgbClr val="292929"/>
                </a:solidFill>
                <a:effectLst/>
                <a:latin typeface="charter"/>
              </a:rPr>
              <a:t>-&gt; </a:t>
            </a:r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複合模型縮放 </a:t>
            </a:r>
            <a:r>
              <a:rPr lang="en-US" altLang="zh-TW" b="0" i="0" dirty="0">
                <a:solidFill>
                  <a:srgbClr val="292929"/>
                </a:solidFill>
                <a:effectLst/>
                <a:latin typeface="charter"/>
              </a:rPr>
              <a:t>(Compound Model Scaling)</a:t>
            </a:r>
          </a:p>
          <a:p>
            <a:endParaRPr lang="en-US" altLang="zh-TW" b="0" i="0" dirty="0">
              <a:solidFill>
                <a:srgbClr val="292929"/>
              </a:solidFill>
              <a:effectLst/>
              <a:latin typeface="charter"/>
            </a:endParaRPr>
          </a:p>
          <a:p>
            <a:r>
              <a:rPr lang="zh-TW" alt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池化可以在壓縮圖片大小的同時，保留重要的特徵</a:t>
            </a:r>
            <a:endParaRPr lang="en-US" altLang="zh-TW" b="0" i="0" dirty="0"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zh-TW" dirty="0"/>
              <a:t>Dropout </a:t>
            </a:r>
            <a:r>
              <a:rPr lang="zh-TW" altLang="en-US" dirty="0"/>
              <a:t>把不要的神經元拿掉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56287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35363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以下展示天氣資訊回傳的效果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4610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以下展示天氣資訊回傳的效果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16023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以下展示天氣資訊回傳的效果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81809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41DB7E-4CB5-4ABA-993C-C818B2A9FB2E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71423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以下展示天氣資訊回傳的效果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8073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我們的研究動機來自於 每天早晨起床到穿衣服的過程</a:t>
            </a:r>
            <a:endParaRPr lang="en-US" altLang="zh-TW" dirty="0"/>
          </a:p>
          <a:p>
            <a:r>
              <a:rPr lang="zh-TW" altLang="en-US" dirty="0"/>
              <a:t>先是查詢天氣預報，獲得氣溫、下雨機率等資訊，同時也可以快速判斷今天要穿什麼樣的衣服</a:t>
            </a:r>
            <a:endParaRPr lang="en-US" altLang="zh-TW" dirty="0"/>
          </a:p>
          <a:p>
            <a:r>
              <a:rPr lang="zh-TW" altLang="en-US" dirty="0"/>
              <a:t>這一塊打算利用物聯網來自動開啟與獲取資料並分析</a:t>
            </a:r>
            <a:endParaRPr lang="en-US" altLang="zh-TW" dirty="0"/>
          </a:p>
          <a:p>
            <a:endParaRPr lang="en-US" altLang="zh-CN" dirty="0"/>
          </a:p>
          <a:p>
            <a:r>
              <a:rPr lang="zh-TW" altLang="en-US" dirty="0"/>
              <a:t>還要想怎麼搭配衣服</a:t>
            </a:r>
            <a:endParaRPr lang="en-US" altLang="zh-TW" dirty="0"/>
          </a:p>
          <a:p>
            <a:r>
              <a:rPr lang="zh-TW" altLang="en-US" dirty="0"/>
              <a:t>這裡呢可以利用演算法建立一套搭配系統</a:t>
            </a:r>
            <a:endParaRPr lang="en-US" altLang="zh-TW" dirty="0"/>
          </a:p>
          <a:p>
            <a:r>
              <a:rPr lang="zh-TW" altLang="en-US" dirty="0"/>
              <a:t>讓使用者不用進行思考</a:t>
            </a:r>
            <a:endParaRPr lang="en-US" altLang="zh-TW" dirty="0"/>
          </a:p>
          <a:p>
            <a:endParaRPr lang="en-US" altLang="zh-CN" dirty="0"/>
          </a:p>
          <a:p>
            <a:r>
              <a:rPr lang="zh-TW" altLang="en-US" dirty="0"/>
              <a:t>最後衣服有時會忘記放哪了，穿了多久了</a:t>
            </a:r>
            <a:endParaRPr lang="en-US" altLang="zh-TW" dirty="0"/>
          </a:p>
          <a:p>
            <a:r>
              <a:rPr lang="zh-TW" altLang="en-US" dirty="0"/>
              <a:t>建立資料庫來方便查詢衣物狀況，馬達系統用來自動存取等功能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FDB8B-7D06-4ED0-8263-372E4FA3762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07559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以下展示天氣資訊回傳的效果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64047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以下展示天氣資訊回傳的效果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15913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以下展示天氣資訊回傳的效果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17749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以下展示天氣資訊回傳的效果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26543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FDB8B-7D06-4ED0-8263-372E4FA3762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2413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前端選擇存放功能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在檢視口的位置利用微動開關判斷是否有放置衣服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若有就會啟動攝像頭拍照回傳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獲得衣物顏色與樣式後存入資料庫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接著啟動馬達將衣物輸送至衣櫃內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FDB8B-7D06-4ED0-8263-372E4FA3762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62512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53317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41DB7E-4CB5-4ABA-993C-C818B2A9FB2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71846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以下展示天氣資訊回傳的效果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5435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以下展示天氣資訊回傳的效果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46384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以下展示天氣資訊回傳的效果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0892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4719A1-0EA9-4201-80B1-30B052BABC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339184A-88BD-47BA-A12A-B9CE9E4B13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AB3C6E-594E-45E8-9F76-246E9E517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52BAF-D2D7-4EC6-80AC-E894FDDF9E3D}" type="datetimeFigureOut">
              <a:rPr lang="zh-CN" altLang="en-US" smtClean="0"/>
              <a:t>2022/10/4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5283D3-5503-4A38-A69F-0F8553D10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CDB733-B397-487A-A8BF-FCC43E249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658E7-F5D4-45E3-835C-06120F60D0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2452675"/>
      </p:ext>
    </p:extLst>
  </p:cSld>
  <p:clrMapOvr>
    <a:masterClrMapping/>
  </p:clrMapOvr>
  <p:transition spd="slow">
    <p:split orient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2022/10/4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949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2022/10/4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47402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2022/10/4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4651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2022/10/4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1345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2022/10/4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7686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2022/10/4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4015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FD0A5C-238A-49BD-AE93-18CCBEADA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D854C6-57A0-429C-9A6B-7EB1728F3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BBD748-66DF-4421-9875-13EBF5B7A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52BAF-D2D7-4EC6-80AC-E894FDDF9E3D}" type="datetimeFigureOut">
              <a:rPr lang="zh-CN" altLang="en-US" smtClean="0"/>
              <a:t>2022/10/4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7866C5-06CC-4B18-80FC-F2AB9365D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51041A-7CED-41D6-9722-159BB518E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658E7-F5D4-45E3-835C-06120F60D0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0811388"/>
      </p:ext>
    </p:extLst>
  </p:cSld>
  <p:clrMapOvr>
    <a:masterClrMapping/>
  </p:clrMapOvr>
  <p:transition spd="slow">
    <p:split orient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5547801"/>
      </p:ext>
    </p:extLst>
  </p:cSld>
  <p:clrMapOvr>
    <a:masterClrMapping/>
  </p:clrMapOvr>
  <p:transition spd="slow">
    <p:split orient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50D0F6F8-31C4-48F3-9D14-C501DFD06272}"/>
              </a:ext>
            </a:extLst>
          </p:cNvPr>
          <p:cNvSpPr/>
          <p:nvPr userDrawn="1"/>
        </p:nvSpPr>
        <p:spPr>
          <a:xfrm>
            <a:off x="0" y="353455"/>
            <a:ext cx="1160060" cy="323165"/>
          </a:xfrm>
          <a:prstGeom prst="rect">
            <a:avLst/>
          </a:prstGeom>
          <a:solidFill>
            <a:schemeClr val="bg1">
              <a:lumMod val="65000"/>
            </a:schemeClr>
          </a:solidFill>
          <a:effectLst>
            <a:outerShdw blurRad="50800" dist="50800" dir="2400000" algn="ctr" rotWithShape="0">
              <a:srgbClr val="000000">
                <a:alpha val="99000"/>
              </a:srgbClr>
            </a:outerShdw>
          </a:effectLst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lang="zh-CN" altLang="en-US" sz="1500" spc="300" dirty="0">
              <a:solidFill>
                <a:schemeClr val="bg1"/>
              </a:solidFill>
              <a:latin typeface="思源黑体 CN ExtraLight" panose="020B0200000000000000" pitchFamily="34" charset="-122"/>
              <a:ea typeface="思源黑体 CN ExtraLight" panose="020B0200000000000000" pitchFamily="34" charset="-122"/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AFE20CA-8E81-4B51-A60C-B5FF8B4261F2}"/>
              </a:ext>
            </a:extLst>
          </p:cNvPr>
          <p:cNvSpPr/>
          <p:nvPr userDrawn="1"/>
        </p:nvSpPr>
        <p:spPr>
          <a:xfrm>
            <a:off x="1334232" y="373081"/>
            <a:ext cx="2185215" cy="400110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000" spc="600" dirty="0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输入标题内容</a:t>
            </a:r>
          </a:p>
        </p:txBody>
      </p:sp>
    </p:spTree>
    <p:extLst>
      <p:ext uri="{BB962C8B-B14F-4D97-AF65-F5344CB8AC3E}">
        <p14:creationId xmlns:p14="http://schemas.microsoft.com/office/powerpoint/2010/main" val="1823633966"/>
      </p:ext>
    </p:extLst>
  </p:cSld>
  <p:clrMapOvr>
    <a:masterClrMapping/>
  </p:clrMapOvr>
  <p:transition spd="slow">
    <p:split orient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2022/10/4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7443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2022/10/4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6554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2022/10/4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8057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2022/10/4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196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2022/10/4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7805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8A28AF0-182C-47D8-A639-8CBC71D45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40AE41-48A3-4B4D-A2FE-1DF7EF33C3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63AAE4-57D6-49B9-ACC8-BA239D901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352BAF-D2D7-4EC6-80AC-E894FDDF9E3D}" type="datetimeFigureOut">
              <a:rPr lang="zh-CN" altLang="en-US" smtClean="0"/>
              <a:t>2022/10/4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EAFD9F0-472C-45D8-B91E-CFFC1BE24E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BBC84C9-B839-4991-98EE-5BF0639D69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658E7-F5D4-45E3-835C-06120F60D0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8656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62" r:id="rId4"/>
  </p:sldLayoutIdLst>
  <p:transition spd="slow">
    <p:split orient="vert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2022/10/4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8217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0.png"/><Relationship Id="rId5" Type="http://schemas.openxmlformats.org/officeDocument/2006/relationships/image" Target="../media/image28.pn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28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10" Type="http://schemas.openxmlformats.org/officeDocument/2006/relationships/image" Target="../media/image38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5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5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28.png"/><Relationship Id="rId7" Type="http://schemas.openxmlformats.org/officeDocument/2006/relationships/image" Target="../media/image5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2.jpg"/><Relationship Id="rId5" Type="http://schemas.openxmlformats.org/officeDocument/2006/relationships/image" Target="../media/image51.jpg"/><Relationship Id="rId4" Type="http://schemas.openxmlformats.org/officeDocument/2006/relationships/image" Target="../media/image4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58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7.jpe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60.png"/><Relationship Id="rId5" Type="http://schemas.openxmlformats.org/officeDocument/2006/relationships/image" Target="../media/image28.png"/><Relationship Id="rId4" Type="http://schemas.openxmlformats.org/officeDocument/2006/relationships/notesSlide" Target="../notesSlides/notesSlide1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61.png"/><Relationship Id="rId5" Type="http://schemas.openxmlformats.org/officeDocument/2006/relationships/image" Target="../media/image28.png"/><Relationship Id="rId4" Type="http://schemas.openxmlformats.org/officeDocument/2006/relationships/notesSlide" Target="../notesSlides/notesSlide2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62.png"/><Relationship Id="rId5" Type="http://schemas.openxmlformats.org/officeDocument/2006/relationships/image" Target="../media/image28.png"/><Relationship Id="rId4" Type="http://schemas.openxmlformats.org/officeDocument/2006/relationships/notesSlide" Target="../notesSlides/notesSlide2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63.png"/><Relationship Id="rId5" Type="http://schemas.openxmlformats.org/officeDocument/2006/relationships/image" Target="../media/image28.png"/><Relationship Id="rId4" Type="http://schemas.openxmlformats.org/officeDocument/2006/relationships/notesSlide" Target="../notesSlides/notesSlide2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svg"/><Relationship Id="rId18" Type="http://schemas.openxmlformats.org/officeDocument/2006/relationships/image" Target="../media/image16.png"/><Relationship Id="rId3" Type="http://schemas.openxmlformats.org/officeDocument/2006/relationships/image" Target="../media/image1.jpg"/><Relationship Id="rId7" Type="http://schemas.openxmlformats.org/officeDocument/2006/relationships/image" Target="../media/image5.svg"/><Relationship Id="rId12" Type="http://schemas.openxmlformats.org/officeDocument/2006/relationships/image" Target="../media/image10.png"/><Relationship Id="rId17" Type="http://schemas.openxmlformats.org/officeDocument/2006/relationships/image" Target="../media/image15.sv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11" Type="http://schemas.openxmlformats.org/officeDocument/2006/relationships/image" Target="../media/image9.svg"/><Relationship Id="rId5" Type="http://schemas.openxmlformats.org/officeDocument/2006/relationships/image" Target="../media/image3.svg"/><Relationship Id="rId15" Type="http://schemas.openxmlformats.org/officeDocument/2006/relationships/image" Target="../media/image13.svg"/><Relationship Id="rId10" Type="http://schemas.openxmlformats.org/officeDocument/2006/relationships/image" Target="../media/image8.png"/><Relationship Id="rId19" Type="http://schemas.openxmlformats.org/officeDocument/2006/relationships/image" Target="../media/image17.svg"/><Relationship Id="rId4" Type="http://schemas.openxmlformats.org/officeDocument/2006/relationships/image" Target="../media/image2.png"/><Relationship Id="rId9" Type="http://schemas.openxmlformats.org/officeDocument/2006/relationships/image" Target="../media/image7.svg"/><Relationship Id="rId1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13" Type="http://schemas.openxmlformats.org/officeDocument/2006/relationships/image" Target="../media/image10.png"/><Relationship Id="rId18" Type="http://schemas.openxmlformats.org/officeDocument/2006/relationships/image" Target="../media/image15.sv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12" Type="http://schemas.openxmlformats.org/officeDocument/2006/relationships/image" Target="../media/image9.svg"/><Relationship Id="rId1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3.svg"/><Relationship Id="rId20" Type="http://schemas.openxmlformats.org/officeDocument/2006/relationships/image" Target="../media/image17.sv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sv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5" Type="http://schemas.openxmlformats.org/officeDocument/2006/relationships/image" Target="../media/image12.png"/><Relationship Id="rId10" Type="http://schemas.openxmlformats.org/officeDocument/2006/relationships/image" Target="../media/image7.svg"/><Relationship Id="rId19" Type="http://schemas.openxmlformats.org/officeDocument/2006/relationships/image" Target="../media/image16.png"/><Relationship Id="rId4" Type="http://schemas.openxmlformats.org/officeDocument/2006/relationships/image" Target="../media/image18.jpg"/><Relationship Id="rId9" Type="http://schemas.openxmlformats.org/officeDocument/2006/relationships/image" Target="../media/image6.png"/><Relationship Id="rId14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.jpg"/><Relationship Id="rId7" Type="http://schemas.openxmlformats.org/officeDocument/2006/relationships/image" Target="../media/image23.svg"/><Relationship Id="rId12" Type="http://schemas.openxmlformats.org/officeDocument/2006/relationships/image" Target="../media/image1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.png"/><Relationship Id="rId11" Type="http://schemas.openxmlformats.org/officeDocument/2006/relationships/image" Target="../media/image27.svg"/><Relationship Id="rId5" Type="http://schemas.openxmlformats.org/officeDocument/2006/relationships/image" Target="../media/image21.sv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D354092B-D3AA-4958-80DD-B336A6C124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: 圓角 2">
            <a:extLst>
              <a:ext uri="{FF2B5EF4-FFF2-40B4-BE49-F238E27FC236}">
                <a16:creationId xmlns:a16="http://schemas.microsoft.com/office/drawing/2014/main" id="{C523AB73-8107-FE26-2BD1-1D795CDEC123}"/>
              </a:ext>
            </a:extLst>
          </p:cNvPr>
          <p:cNvSpPr/>
          <p:nvPr/>
        </p:nvSpPr>
        <p:spPr>
          <a:xfrm>
            <a:off x="1860768" y="1930399"/>
            <a:ext cx="8470463" cy="4164677"/>
          </a:xfrm>
          <a:prstGeom prst="roundRect">
            <a:avLst/>
          </a:prstGeom>
          <a:solidFill>
            <a:schemeClr val="bg1">
              <a:alpha val="81000"/>
            </a:schemeClr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>
            <a:extLst>
              <a:ext uri="{FF2B5EF4-FFF2-40B4-BE49-F238E27FC236}">
                <a16:creationId xmlns:a16="http://schemas.microsoft.com/office/drawing/2014/main" id="{324F87EC-96C3-4F20-AA49-9A28DD33F922}"/>
              </a:ext>
            </a:extLst>
          </p:cNvPr>
          <p:cNvSpPr/>
          <p:nvPr/>
        </p:nvSpPr>
        <p:spPr>
          <a:xfrm>
            <a:off x="2377645" y="2250025"/>
            <a:ext cx="7436707" cy="731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5000"/>
              </a:lnSpc>
            </a:pPr>
            <a:r>
              <a:rPr lang="zh-TW" altLang="en-US" sz="3600" dirty="0">
                <a:solidFill>
                  <a:schemeClr val="bg2">
                    <a:lumMod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智慧衣櫃 </a:t>
            </a:r>
            <a:r>
              <a:rPr lang="en-US" altLang="zh-TW" sz="3600" dirty="0">
                <a:solidFill>
                  <a:schemeClr val="bg2">
                    <a:lumMod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Intelligence-Closet</a:t>
            </a:r>
            <a:endParaRPr lang="zh-CN" altLang="en-US" sz="3600" dirty="0">
              <a:solidFill>
                <a:schemeClr val="bg2">
                  <a:lumMod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9" name="矩形 8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>
            <a:extLst>
              <a:ext uri="{FF2B5EF4-FFF2-40B4-BE49-F238E27FC236}">
                <a16:creationId xmlns:a16="http://schemas.microsoft.com/office/drawing/2014/main" id="{66FF3E34-774D-BA30-806E-933A4515FA7B}"/>
              </a:ext>
            </a:extLst>
          </p:cNvPr>
          <p:cNvSpPr/>
          <p:nvPr/>
        </p:nvSpPr>
        <p:spPr>
          <a:xfrm>
            <a:off x="2377645" y="4341782"/>
            <a:ext cx="5757536" cy="1128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TW" altLang="en-US" sz="2800" dirty="0">
                <a:solidFill>
                  <a:schemeClr val="bg2">
                    <a:lumMod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組員：黃懷萱、詹惠茹、鐘亮節</a:t>
            </a:r>
            <a:endParaRPr lang="en-US" altLang="zh-TW" sz="2800" dirty="0">
              <a:solidFill>
                <a:schemeClr val="bg2">
                  <a:lumMod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algn="just">
              <a:lnSpc>
                <a:spcPct val="125000"/>
              </a:lnSpc>
            </a:pPr>
            <a:r>
              <a:rPr lang="zh-TW" altLang="en-US" sz="2800" dirty="0">
                <a:solidFill>
                  <a:schemeClr val="bg2">
                    <a:lumMod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指導教授：林世崧</a:t>
            </a:r>
            <a:endParaRPr lang="zh-CN" altLang="en-US" sz="2800" dirty="0">
              <a:solidFill>
                <a:schemeClr val="bg2">
                  <a:lumMod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15314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6">
            <a:extLst>
              <a:ext uri="{FF2B5EF4-FFF2-40B4-BE49-F238E27FC236}">
                <a16:creationId xmlns:a16="http://schemas.microsoft.com/office/drawing/2014/main" id="{093E3777-7376-714F-A3FB-F857DB3F97E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群組 3">
            <a:extLst>
              <a:ext uri="{FF2B5EF4-FFF2-40B4-BE49-F238E27FC236}">
                <a16:creationId xmlns:a16="http://schemas.microsoft.com/office/drawing/2014/main" id="{04D9E870-2A24-65DF-3AF9-95C9DD898F91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5" name="文本框 3">
              <a:extLst>
                <a:ext uri="{FF2B5EF4-FFF2-40B4-BE49-F238E27FC236}">
                  <a16:creationId xmlns:a16="http://schemas.microsoft.com/office/drawing/2014/main" id="{3EDC8ECC-C721-5058-7DE3-AC931BAC95C2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22CCD07F-E4BA-0553-03C2-A6107CC75E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圖片 2">
            <a:extLst>
              <a:ext uri="{FF2B5EF4-FFF2-40B4-BE49-F238E27FC236}">
                <a16:creationId xmlns:a16="http://schemas.microsoft.com/office/drawing/2014/main" id="{89BF75DB-7F8F-F3C0-8AC0-D6B715D5CDDD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412477" y="0"/>
            <a:ext cx="4639237" cy="1957692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DB3FE643-0905-23AE-55F2-898FBF93D182}"/>
              </a:ext>
            </a:extLst>
          </p:cNvPr>
          <p:cNvSpPr/>
          <p:nvPr/>
        </p:nvSpPr>
        <p:spPr>
          <a:xfrm>
            <a:off x="494485" y="1634526"/>
            <a:ext cx="510408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使用者資料</a:t>
            </a:r>
            <a:endParaRPr lang="en-US" altLang="zh-TW" sz="28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收納</a:t>
            </a:r>
            <a:endParaRPr lang="en-US" altLang="zh-TW" sz="28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拿取</a:t>
            </a:r>
            <a:r>
              <a:rPr lang="en-US" altLang="zh-TW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(</a:t>
            </a:r>
            <a:r>
              <a:rPr lang="zh-TW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 自動推薦 </a:t>
            </a:r>
            <a:r>
              <a:rPr lang="en-US" altLang="zh-TW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拿取</a:t>
            </a:r>
            <a:r>
              <a:rPr lang="en-US" altLang="zh-TW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(</a:t>
            </a:r>
            <a:r>
              <a:rPr lang="zh-TW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 自選 </a:t>
            </a:r>
            <a:r>
              <a:rPr lang="en-US" altLang="zh-TW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其他</a:t>
            </a:r>
            <a:endParaRPr lang="en-US" altLang="zh-TW" sz="28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使用說明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11" name="2022-10-03 17-04-18">
            <a:hlinkClick r:id="" action="ppaction://media"/>
            <a:extLst>
              <a:ext uri="{FF2B5EF4-FFF2-40B4-BE49-F238E27FC236}">
                <a16:creationId xmlns:a16="http://schemas.microsoft.com/office/drawing/2014/main" id="{E68145E7-888C-D2F7-B1F5-98DCBA77A1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885750" y="2419790"/>
            <a:ext cx="7068644" cy="397611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763779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6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6">
            <a:extLst>
              <a:ext uri="{FF2B5EF4-FFF2-40B4-BE49-F238E27FC236}">
                <a16:creationId xmlns:a16="http://schemas.microsoft.com/office/drawing/2014/main" id="{093E3777-7376-714F-A3FB-F857DB3F97E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群組 3">
            <a:extLst>
              <a:ext uri="{FF2B5EF4-FFF2-40B4-BE49-F238E27FC236}">
                <a16:creationId xmlns:a16="http://schemas.microsoft.com/office/drawing/2014/main" id="{04D9E870-2A24-65DF-3AF9-95C9DD898F91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5" name="文本框 3">
              <a:extLst>
                <a:ext uri="{FF2B5EF4-FFF2-40B4-BE49-F238E27FC236}">
                  <a16:creationId xmlns:a16="http://schemas.microsoft.com/office/drawing/2014/main" id="{3EDC8ECC-C721-5058-7DE3-AC931BAC95C2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22CCD07F-E4BA-0553-03C2-A6107CC75E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圖片 9">
            <a:extLst>
              <a:ext uri="{FF2B5EF4-FFF2-40B4-BE49-F238E27FC236}">
                <a16:creationId xmlns:a16="http://schemas.microsoft.com/office/drawing/2014/main" id="{BF26C45A-2A37-B43D-CDD4-FBE7276C884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075878" y="0"/>
            <a:ext cx="5259570" cy="2214877"/>
          </a:xfrm>
          <a:prstGeom prst="rect">
            <a:avLst/>
          </a:prstGeom>
        </p:spPr>
      </p:pic>
      <p:grpSp>
        <p:nvGrpSpPr>
          <p:cNvPr id="15" name="群組 14">
            <a:extLst>
              <a:ext uri="{FF2B5EF4-FFF2-40B4-BE49-F238E27FC236}">
                <a16:creationId xmlns:a16="http://schemas.microsoft.com/office/drawing/2014/main" id="{D16BFAC4-BE44-F2BB-E961-271C7DDCE548}"/>
              </a:ext>
            </a:extLst>
          </p:cNvPr>
          <p:cNvGrpSpPr/>
          <p:nvPr/>
        </p:nvGrpSpPr>
        <p:grpSpPr>
          <a:xfrm>
            <a:off x="115450" y="3925931"/>
            <a:ext cx="8596813" cy="2068366"/>
            <a:chOff x="0" y="2155669"/>
            <a:chExt cx="8950389" cy="2153435"/>
          </a:xfrm>
        </p:grpSpPr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6842A4F1-962A-2192-E3DF-DBBF6331A7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30812"/>
            <a:stretch/>
          </p:blipFill>
          <p:spPr>
            <a:xfrm>
              <a:off x="0" y="2509683"/>
              <a:ext cx="8435348" cy="1799421"/>
            </a:xfrm>
            <a:prstGeom prst="rect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</p:pic>
        <p:sp>
          <p:nvSpPr>
            <p:cNvPr id="17" name="文本框 18">
              <a:extLst>
                <a:ext uri="{FF2B5EF4-FFF2-40B4-BE49-F238E27FC236}">
                  <a16:creationId xmlns:a16="http://schemas.microsoft.com/office/drawing/2014/main" id="{A07AE9CE-953C-5103-AECA-02325BA9D24F}"/>
                </a:ext>
              </a:extLst>
            </p:cNvPr>
            <p:cNvSpPr txBox="1"/>
            <p:nvPr/>
          </p:nvSpPr>
          <p:spPr>
            <a:xfrm>
              <a:off x="5865609" y="2155669"/>
              <a:ext cx="3084780" cy="354014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12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中央氣象局所提供的說明書</a:t>
              </a:r>
              <a:endPara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</p:grp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56624D95-2D59-9FED-67FF-61326E2A40E5}"/>
              </a:ext>
            </a:extLst>
          </p:cNvPr>
          <p:cNvGrpSpPr/>
          <p:nvPr/>
        </p:nvGrpSpPr>
        <p:grpSpPr>
          <a:xfrm>
            <a:off x="3594142" y="4684433"/>
            <a:ext cx="8669582" cy="2147618"/>
            <a:chOff x="0" y="4474658"/>
            <a:chExt cx="8669582" cy="2147618"/>
          </a:xfrm>
        </p:grpSpPr>
        <p:pic>
          <p:nvPicPr>
            <p:cNvPr id="19" name="圖片 18">
              <a:extLst>
                <a:ext uri="{FF2B5EF4-FFF2-40B4-BE49-F238E27FC236}">
                  <a16:creationId xmlns:a16="http://schemas.microsoft.com/office/drawing/2014/main" id="{D5EB3E4B-508E-D70F-A8B1-CC1D1022A4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r="30812"/>
            <a:stretch/>
          </p:blipFill>
          <p:spPr>
            <a:xfrm>
              <a:off x="0" y="4814687"/>
              <a:ext cx="8435348" cy="1807589"/>
            </a:xfrm>
            <a:prstGeom prst="rect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</p:pic>
        <p:sp>
          <p:nvSpPr>
            <p:cNvPr id="20" name="文本框 18">
              <a:extLst>
                <a:ext uri="{FF2B5EF4-FFF2-40B4-BE49-F238E27FC236}">
                  <a16:creationId xmlns:a16="http://schemas.microsoft.com/office/drawing/2014/main" id="{E1496746-2757-0982-417A-472CA4CB05CF}"/>
                </a:ext>
              </a:extLst>
            </p:cNvPr>
            <p:cNvSpPr txBox="1"/>
            <p:nvPr/>
          </p:nvSpPr>
          <p:spPr>
            <a:xfrm>
              <a:off x="7309068" y="4474658"/>
              <a:ext cx="1360514" cy="3400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12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資料庫畫面</a:t>
              </a:r>
              <a:endPara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</p:grpSp>
      <p:sp>
        <p:nvSpPr>
          <p:cNvPr id="21" name="箭號: 上彎 20">
            <a:extLst>
              <a:ext uri="{FF2B5EF4-FFF2-40B4-BE49-F238E27FC236}">
                <a16:creationId xmlns:a16="http://schemas.microsoft.com/office/drawing/2014/main" id="{7D5F396F-2B4C-1AB0-080E-F810AEC9DDC2}"/>
              </a:ext>
            </a:extLst>
          </p:cNvPr>
          <p:cNvSpPr/>
          <p:nvPr/>
        </p:nvSpPr>
        <p:spPr>
          <a:xfrm rot="5400000">
            <a:off x="2762278" y="6000587"/>
            <a:ext cx="672967" cy="847312"/>
          </a:xfrm>
          <a:prstGeom prst="bentUpArrow">
            <a:avLst>
              <a:gd name="adj1" fmla="val 22110"/>
              <a:gd name="adj2" fmla="val 37287"/>
              <a:gd name="adj3" fmla="val 50000"/>
            </a:avLst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7" name="群組 36">
            <a:extLst>
              <a:ext uri="{FF2B5EF4-FFF2-40B4-BE49-F238E27FC236}">
                <a16:creationId xmlns:a16="http://schemas.microsoft.com/office/drawing/2014/main" id="{A3E469A6-0627-3878-6EC4-00F7C5B5552D}"/>
              </a:ext>
            </a:extLst>
          </p:cNvPr>
          <p:cNvGrpSpPr/>
          <p:nvPr/>
        </p:nvGrpSpPr>
        <p:grpSpPr>
          <a:xfrm>
            <a:off x="350140" y="745074"/>
            <a:ext cx="5745860" cy="3353794"/>
            <a:chOff x="948987" y="758727"/>
            <a:chExt cx="6281816" cy="3666625"/>
          </a:xfrm>
        </p:grpSpPr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5B160A14-02ED-D59A-0065-6178AC207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8987" y="1471516"/>
              <a:ext cx="1477737" cy="635427"/>
            </a:xfrm>
            <a:prstGeom prst="rect">
              <a:avLst/>
            </a:prstGeom>
          </p:spPr>
        </p:pic>
        <p:grpSp>
          <p:nvGrpSpPr>
            <p:cNvPr id="36" name="群組 35">
              <a:extLst>
                <a:ext uri="{FF2B5EF4-FFF2-40B4-BE49-F238E27FC236}">
                  <a16:creationId xmlns:a16="http://schemas.microsoft.com/office/drawing/2014/main" id="{D09A3A90-19F0-E867-F5B0-CA0803E1E4EE}"/>
                </a:ext>
              </a:extLst>
            </p:cNvPr>
            <p:cNvGrpSpPr/>
            <p:nvPr/>
          </p:nvGrpSpPr>
          <p:grpSpPr>
            <a:xfrm>
              <a:off x="1054989" y="758727"/>
              <a:ext cx="6175814" cy="3666625"/>
              <a:chOff x="235982" y="758727"/>
              <a:chExt cx="6175814" cy="3666625"/>
            </a:xfrm>
          </p:grpSpPr>
          <p:pic>
            <p:nvPicPr>
              <p:cNvPr id="32" name="圖片 31">
                <a:extLst>
                  <a:ext uri="{FF2B5EF4-FFF2-40B4-BE49-F238E27FC236}">
                    <a16:creationId xmlns:a16="http://schemas.microsoft.com/office/drawing/2014/main" id="{A6A9B19A-72B2-110B-E25A-C863C7F1D2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235982" y="758727"/>
                <a:ext cx="6175814" cy="3666625"/>
              </a:xfrm>
              <a:prstGeom prst="rect">
                <a:avLst/>
              </a:prstGeom>
            </p:spPr>
          </p:pic>
          <p:sp>
            <p:nvSpPr>
              <p:cNvPr id="30" name="箭號: 向右 29">
                <a:extLst>
                  <a:ext uri="{FF2B5EF4-FFF2-40B4-BE49-F238E27FC236}">
                    <a16:creationId xmlns:a16="http://schemas.microsoft.com/office/drawing/2014/main" id="{2478843C-CBDB-4C74-CC60-A4D04E447F0D}"/>
                  </a:ext>
                </a:extLst>
              </p:cNvPr>
              <p:cNvSpPr/>
              <p:nvPr/>
            </p:nvSpPr>
            <p:spPr>
              <a:xfrm>
                <a:off x="2133833" y="2474778"/>
                <a:ext cx="652064" cy="326985"/>
              </a:xfrm>
              <a:prstGeom prst="rightArrow">
                <a:avLst>
                  <a:gd name="adj1" fmla="val 26200"/>
                  <a:gd name="adj2" fmla="val 97599"/>
                </a:avLst>
              </a:prstGeom>
              <a:solidFill>
                <a:schemeClr val="bg2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3" name="箭號: 向右 32">
                <a:extLst>
                  <a:ext uri="{FF2B5EF4-FFF2-40B4-BE49-F238E27FC236}">
                    <a16:creationId xmlns:a16="http://schemas.microsoft.com/office/drawing/2014/main" id="{19E65649-25E2-7D93-952D-B98D41AFBB04}"/>
                  </a:ext>
                </a:extLst>
              </p:cNvPr>
              <p:cNvSpPr/>
              <p:nvPr/>
            </p:nvSpPr>
            <p:spPr>
              <a:xfrm>
                <a:off x="1061514" y="2471387"/>
                <a:ext cx="652064" cy="326985"/>
              </a:xfrm>
              <a:prstGeom prst="rightArrow">
                <a:avLst>
                  <a:gd name="adj1" fmla="val 26200"/>
                  <a:gd name="adj2" fmla="val 97599"/>
                </a:avLst>
              </a:prstGeom>
              <a:solidFill>
                <a:schemeClr val="bg2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4" name="箭號: 向右 33">
                <a:extLst>
                  <a:ext uri="{FF2B5EF4-FFF2-40B4-BE49-F238E27FC236}">
                    <a16:creationId xmlns:a16="http://schemas.microsoft.com/office/drawing/2014/main" id="{BC44211E-34B0-0CE8-8F7C-F7505651000D}"/>
                  </a:ext>
                </a:extLst>
              </p:cNvPr>
              <p:cNvSpPr/>
              <p:nvPr/>
            </p:nvSpPr>
            <p:spPr>
              <a:xfrm>
                <a:off x="4435070" y="2471387"/>
                <a:ext cx="652064" cy="326985"/>
              </a:xfrm>
              <a:prstGeom prst="rightArrow">
                <a:avLst>
                  <a:gd name="adj1" fmla="val 26200"/>
                  <a:gd name="adj2" fmla="val 97599"/>
                </a:avLst>
              </a:prstGeom>
              <a:solidFill>
                <a:schemeClr val="bg2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5" name="箭號: 向右 34">
                <a:extLst>
                  <a:ext uri="{FF2B5EF4-FFF2-40B4-BE49-F238E27FC236}">
                    <a16:creationId xmlns:a16="http://schemas.microsoft.com/office/drawing/2014/main" id="{70F7C80D-C799-F8DF-48EC-20EB69556B11}"/>
                  </a:ext>
                </a:extLst>
              </p:cNvPr>
              <p:cNvSpPr/>
              <p:nvPr/>
            </p:nvSpPr>
            <p:spPr>
              <a:xfrm>
                <a:off x="3362751" y="2471387"/>
                <a:ext cx="652064" cy="326985"/>
              </a:xfrm>
              <a:prstGeom prst="rightArrow">
                <a:avLst>
                  <a:gd name="adj1" fmla="val 26200"/>
                  <a:gd name="adj2" fmla="val 97599"/>
                </a:avLst>
              </a:prstGeom>
              <a:solidFill>
                <a:schemeClr val="bg2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grpSp>
        <p:nvGrpSpPr>
          <p:cNvPr id="38" name="群組 37">
            <a:extLst>
              <a:ext uri="{FF2B5EF4-FFF2-40B4-BE49-F238E27FC236}">
                <a16:creationId xmlns:a16="http://schemas.microsoft.com/office/drawing/2014/main" id="{6449FF0D-0E19-DF29-58E8-9BBF7D4C9089}"/>
              </a:ext>
            </a:extLst>
          </p:cNvPr>
          <p:cNvGrpSpPr/>
          <p:nvPr/>
        </p:nvGrpSpPr>
        <p:grpSpPr>
          <a:xfrm>
            <a:off x="6319570" y="2214059"/>
            <a:ext cx="6064630" cy="1273672"/>
            <a:chOff x="6358531" y="2445509"/>
            <a:chExt cx="5925288" cy="1273672"/>
          </a:xfrm>
        </p:grpSpPr>
        <p:grpSp>
          <p:nvGrpSpPr>
            <p:cNvPr id="39" name="群組 38">
              <a:extLst>
                <a:ext uri="{FF2B5EF4-FFF2-40B4-BE49-F238E27FC236}">
                  <a16:creationId xmlns:a16="http://schemas.microsoft.com/office/drawing/2014/main" id="{6A3B3623-4995-23E8-F65C-AD64622E0685}"/>
                </a:ext>
              </a:extLst>
            </p:cNvPr>
            <p:cNvGrpSpPr/>
            <p:nvPr/>
          </p:nvGrpSpPr>
          <p:grpSpPr>
            <a:xfrm>
              <a:off x="6358531" y="2445509"/>
              <a:ext cx="5676198" cy="1030683"/>
              <a:chOff x="6358531" y="2445509"/>
              <a:chExt cx="5676198" cy="1030683"/>
            </a:xfrm>
          </p:grpSpPr>
          <p:pic>
            <p:nvPicPr>
              <p:cNvPr id="41" name="圖片 40">
                <a:extLst>
                  <a:ext uri="{FF2B5EF4-FFF2-40B4-BE49-F238E27FC236}">
                    <a16:creationId xmlns:a16="http://schemas.microsoft.com/office/drawing/2014/main" id="{3ACFBC7B-DDA8-A64A-5EA8-157B650FCC1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/>
              <a:srcRect r="62507" b="13406"/>
              <a:stretch/>
            </p:blipFill>
            <p:spPr>
              <a:xfrm>
                <a:off x="6358531" y="2445509"/>
                <a:ext cx="5676197" cy="558296"/>
              </a:xfrm>
              <a:prstGeom prst="rect">
                <a:avLst/>
              </a:prstGeom>
            </p:spPr>
          </p:pic>
          <p:pic>
            <p:nvPicPr>
              <p:cNvPr id="42" name="圖片 41">
                <a:extLst>
                  <a:ext uri="{FF2B5EF4-FFF2-40B4-BE49-F238E27FC236}">
                    <a16:creationId xmlns:a16="http://schemas.microsoft.com/office/drawing/2014/main" id="{499EDC8D-477B-B8E6-13BA-1C82AB2AAC9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t="-1" r="60638" b="-11650"/>
              <a:stretch/>
            </p:blipFill>
            <p:spPr>
              <a:xfrm>
                <a:off x="6400351" y="2930663"/>
                <a:ext cx="5634378" cy="545529"/>
              </a:xfrm>
              <a:prstGeom prst="rect">
                <a:avLst/>
              </a:prstGeom>
            </p:spPr>
          </p:pic>
        </p:grpSp>
        <p:sp>
          <p:nvSpPr>
            <p:cNvPr id="40" name="文本框 18">
              <a:extLst>
                <a:ext uri="{FF2B5EF4-FFF2-40B4-BE49-F238E27FC236}">
                  <a16:creationId xmlns:a16="http://schemas.microsoft.com/office/drawing/2014/main" id="{79E3E037-7F34-E2A3-F89E-AE9EA9241DA9}"/>
                </a:ext>
              </a:extLst>
            </p:cNvPr>
            <p:cNvSpPr txBox="1"/>
            <p:nvPr/>
          </p:nvSpPr>
          <p:spPr>
            <a:xfrm>
              <a:off x="9433939" y="3379152"/>
              <a:ext cx="2849880" cy="3400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12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請求</a:t>
              </a:r>
              <a:r>
                <a:rPr lang="en-US" altLang="zh-TW" sz="12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API</a:t>
              </a:r>
              <a:r>
                <a:rPr lang="zh-TW" altLang="en-US" sz="12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獲得</a:t>
              </a:r>
              <a:r>
                <a:rPr lang="en-US" altLang="zh-TW" sz="12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JSON</a:t>
              </a:r>
              <a:r>
                <a:rPr lang="zh-TW" altLang="en-US" sz="12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格式資料</a:t>
              </a:r>
              <a:endPara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</p:grpSp>
      <p:sp>
        <p:nvSpPr>
          <p:cNvPr id="43" name="矩形 42">
            <a:extLst>
              <a:ext uri="{FF2B5EF4-FFF2-40B4-BE49-F238E27FC236}">
                <a16:creationId xmlns:a16="http://schemas.microsoft.com/office/drawing/2014/main" id="{2E957502-7316-5155-A561-6A604CD49C21}"/>
              </a:ext>
            </a:extLst>
          </p:cNvPr>
          <p:cNvSpPr/>
          <p:nvPr/>
        </p:nvSpPr>
        <p:spPr>
          <a:xfrm>
            <a:off x="2328382" y="559400"/>
            <a:ext cx="21533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天氣預報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51890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>
            <a:extLst>
              <a:ext uri="{FF2B5EF4-FFF2-40B4-BE49-F238E27FC236}">
                <a16:creationId xmlns:a16="http://schemas.microsoft.com/office/drawing/2014/main" id="{04D9E870-2A24-65DF-3AF9-95C9DD898F91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5" name="文本框 3">
              <a:extLst>
                <a:ext uri="{FF2B5EF4-FFF2-40B4-BE49-F238E27FC236}">
                  <a16:creationId xmlns:a16="http://schemas.microsoft.com/office/drawing/2014/main" id="{3EDC8ECC-C721-5058-7DE3-AC931BAC95C2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22CCD07F-E4BA-0553-03C2-A6107CC75E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矩形 42">
            <a:extLst>
              <a:ext uri="{FF2B5EF4-FFF2-40B4-BE49-F238E27FC236}">
                <a16:creationId xmlns:a16="http://schemas.microsoft.com/office/drawing/2014/main" id="{2E957502-7316-5155-A561-6A604CD49C21}"/>
              </a:ext>
            </a:extLst>
          </p:cNvPr>
          <p:cNvSpPr/>
          <p:nvPr/>
        </p:nvSpPr>
        <p:spPr>
          <a:xfrm>
            <a:off x="2328382" y="559400"/>
            <a:ext cx="21533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天氣預報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43112020-6F37-C6AD-1D56-D8D8876E81C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412477" y="0"/>
            <a:ext cx="4639237" cy="1957692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2CC18913-D388-6877-F21D-9725480229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684" y="2424619"/>
            <a:ext cx="7522722" cy="4231532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E08B6F87-B6B4-D2B6-FE5F-DE7649850FA0}"/>
              </a:ext>
            </a:extLst>
          </p:cNvPr>
          <p:cNvSpPr/>
          <p:nvPr/>
        </p:nvSpPr>
        <p:spPr>
          <a:xfrm>
            <a:off x="494485" y="1634526"/>
            <a:ext cx="5104083" cy="55707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已有的天氣資訊</a:t>
            </a:r>
            <a:endParaRPr lang="en-US" altLang="zh-TW" sz="28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天氣敘述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溫度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濕度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最高溫度 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+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 時間段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最低溫度 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+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 時間段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TW" sz="28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800" dirty="0">
                <a:solidFill>
                  <a:schemeClr val="bg2">
                    <a:lumMod val="50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預計新增</a:t>
            </a:r>
            <a:endParaRPr lang="en-US" altLang="zh-TW" sz="2800" dirty="0">
              <a:solidFill>
                <a:schemeClr val="bg2">
                  <a:lumMod val="50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bg2">
                    <a:lumMod val="50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體感溫度</a:t>
            </a:r>
            <a:endParaRPr lang="en-US" altLang="zh-TW" sz="2400" dirty="0">
              <a:solidFill>
                <a:schemeClr val="bg2">
                  <a:lumMod val="50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bg2">
                    <a:lumMod val="50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風速</a:t>
            </a:r>
            <a:endParaRPr lang="en-US" altLang="zh-TW" sz="2400" dirty="0">
              <a:solidFill>
                <a:schemeClr val="bg2">
                  <a:lumMod val="50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bg2">
                    <a:lumMod val="50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紫外線</a:t>
            </a:r>
            <a:endParaRPr lang="en-US" altLang="zh-TW" sz="2400" dirty="0">
              <a:solidFill>
                <a:schemeClr val="bg2">
                  <a:lumMod val="50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bg2">
                    <a:lumMod val="50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降雨機率</a:t>
            </a:r>
            <a:endParaRPr lang="en-US" altLang="zh-TW" sz="2400" dirty="0">
              <a:solidFill>
                <a:schemeClr val="bg2">
                  <a:lumMod val="50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TW" sz="28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252834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6">
            <a:extLst>
              <a:ext uri="{FF2B5EF4-FFF2-40B4-BE49-F238E27FC236}">
                <a16:creationId xmlns:a16="http://schemas.microsoft.com/office/drawing/2014/main" id="{093E3777-7376-714F-A3FB-F857DB3F97E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AB3E219D-219D-765D-A714-952A26775B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9680" y="2863427"/>
            <a:ext cx="10942320" cy="4051813"/>
          </a:xfrm>
          <a:prstGeom prst="rect">
            <a:avLst/>
          </a:prstGeom>
        </p:spPr>
      </p:pic>
      <p:grpSp>
        <p:nvGrpSpPr>
          <p:cNvPr id="4" name="群組 3">
            <a:extLst>
              <a:ext uri="{FF2B5EF4-FFF2-40B4-BE49-F238E27FC236}">
                <a16:creationId xmlns:a16="http://schemas.microsoft.com/office/drawing/2014/main" id="{04D9E870-2A24-65DF-3AF9-95C9DD898F91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5" name="文本框 3">
              <a:extLst>
                <a:ext uri="{FF2B5EF4-FFF2-40B4-BE49-F238E27FC236}">
                  <a16:creationId xmlns:a16="http://schemas.microsoft.com/office/drawing/2014/main" id="{3EDC8ECC-C721-5058-7DE3-AC931BAC95C2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22CCD07F-E4BA-0553-03C2-A6107CC75E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圖片 2">
            <a:extLst>
              <a:ext uri="{FF2B5EF4-FFF2-40B4-BE49-F238E27FC236}">
                <a16:creationId xmlns:a16="http://schemas.microsoft.com/office/drawing/2014/main" id="{FE318C82-CB55-B73F-D314-3F26CA129D20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988077" y="-87734"/>
            <a:ext cx="5203923" cy="232058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DC31795C-9B43-9CC2-2105-D09ACB837826}"/>
                  </a:ext>
                </a:extLst>
              </p:cNvPr>
              <p:cNvSpPr/>
              <p:nvPr/>
            </p:nvSpPr>
            <p:spPr>
              <a:xfrm>
                <a:off x="325459" y="1081452"/>
                <a:ext cx="5104083" cy="141577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US" altLang="zh-CN" sz="3200" b="1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cs typeface="+mn-ea"/>
                              <a:sym typeface="+mn-lt"/>
                            </a:rPr>
                          </m:ctrlPr>
                        </m:dPr>
                        <m:e>
                          <m:r>
                            <a:rPr lang="en-US" altLang="zh-CN" sz="3200" b="1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cs typeface="+mn-ea"/>
                              <a:sym typeface="+mn-lt"/>
                            </a:rPr>
                            <m:t>𝟐</m:t>
                          </m:r>
                          <m:r>
                            <a:rPr lang="en-US" altLang="zh-TW" sz="3200" b="1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cs typeface="+mn-ea"/>
                              <a:sym typeface="+mn-lt"/>
                            </a:rPr>
                            <m:t>𝟔</m:t>
                          </m:r>
                          <m:r>
                            <a:rPr lang="en-US" altLang="zh-CN" sz="3200" b="1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cs typeface="+mn-ea"/>
                              <a:sym typeface="+mn-lt"/>
                            </a:rPr>
                            <m:t>−</m:t>
                          </m:r>
                          <m:r>
                            <a:rPr lang="en-US" altLang="zh-CN" sz="3200" b="1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cs typeface="+mn-ea"/>
                              <a:sym typeface="+mn-lt"/>
                            </a:rPr>
                            <m:t>𝒖</m:t>
                          </m:r>
                          <m:r>
                            <a:rPr lang="en-US" altLang="zh-CN" sz="3200" b="1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cs typeface="+mn-ea"/>
                              <a:sym typeface="+mn-lt"/>
                            </a:rPr>
                            <m:t>−</m:t>
                          </m:r>
                          <m:r>
                            <a:rPr lang="en-US" altLang="zh-CN" sz="3200" b="1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cs typeface="+mn-ea"/>
                              <a:sym typeface="+mn-lt"/>
                            </a:rPr>
                            <m:t>𝒔</m:t>
                          </m:r>
                        </m:e>
                      </m:d>
                      <m:r>
                        <a:rPr lang="en-US" altLang="zh-CN" sz="3200" b="1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cs typeface="+mn-ea"/>
                          <a:sym typeface="+mn-lt"/>
                        </a:rPr>
                        <m:t>−</m:t>
                      </m:r>
                      <m:r>
                        <a:rPr lang="en-US" altLang="zh-CN" sz="3200" b="1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cs typeface="+mn-ea"/>
                          <a:sym typeface="+mn-lt"/>
                        </a:rPr>
                        <m:t>𝒘𝒔</m:t>
                      </m:r>
                    </m:oMath>
                  </m:oMathPara>
                </a14:m>
                <a:endParaRPr lang="en-US" altLang="zh-CN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cs typeface="+mn-ea"/>
                  <a:sym typeface="+mn-lt"/>
                </a:endParaRPr>
              </a:p>
              <a:p>
                <a:r>
                  <a:rPr lang="en-US" altLang="zh-CN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CJK TC Medium" panose="020B0600000000000000" pitchFamily="34" charset="-120"/>
                    <a:ea typeface="Noto Sans CJK TC Medium" panose="020B0600000000000000" pitchFamily="34" charset="-120"/>
                    <a:cs typeface="+mn-ea"/>
                    <a:sym typeface="+mn-lt"/>
                  </a:rPr>
                  <a:t>u: </a:t>
                </a:r>
                <a:r>
                  <a:rPr lang="zh-TW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CJK TC Medium" panose="020B0600000000000000" pitchFamily="34" charset="-120"/>
                    <a:ea typeface="Noto Sans CJK TC Medium" panose="020B0600000000000000" pitchFamily="34" charset="-120"/>
                    <a:cs typeface="+mn-ea"/>
                    <a:sym typeface="+mn-lt"/>
                  </a:rPr>
                  <a:t>使用者喜好溫度</a:t>
                </a:r>
                <a:endParaRPr lang="en-US" altLang="zh-TW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endParaRPr>
              </a:p>
              <a:p>
                <a:r>
                  <a:rPr lang="en-US" altLang="zh-CN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CJK TC Medium" panose="020B0600000000000000" pitchFamily="34" charset="-120"/>
                    <a:ea typeface="Noto Sans CJK TC Medium" panose="020B0600000000000000" pitchFamily="34" charset="-120"/>
                    <a:cs typeface="+mn-ea"/>
                    <a:sym typeface="+mn-lt"/>
                  </a:rPr>
                  <a:t>s: </a:t>
                </a:r>
                <a:r>
                  <a:rPr lang="zh-TW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CJK TC Medium" panose="020B0600000000000000" pitchFamily="34" charset="-120"/>
                    <a:ea typeface="Noto Sans CJK TC Medium" panose="020B0600000000000000" pitchFamily="34" charset="-120"/>
                    <a:cs typeface="+mn-ea"/>
                    <a:sym typeface="+mn-lt"/>
                  </a:rPr>
                  <a:t>現在溫度</a:t>
                </a:r>
                <a:endParaRPr lang="en-US" altLang="zh-TW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endParaRPr>
              </a:p>
              <a:p>
                <a:r>
                  <a:rPr lang="en-US" altLang="zh-CN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CJK TC Medium" panose="020B0600000000000000" pitchFamily="34" charset="-120"/>
                    <a:ea typeface="Noto Sans CJK TC Medium" panose="020B0600000000000000" pitchFamily="34" charset="-120"/>
                    <a:cs typeface="+mn-ea"/>
                    <a:sym typeface="+mn-lt"/>
                  </a:rPr>
                  <a:t>ws</a:t>
                </a:r>
                <a:r>
                  <a:rPr lang="en-US" altLang="zh-CN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CJK TC Medium" panose="020B0600000000000000" pitchFamily="34" charset="-120"/>
                    <a:ea typeface="Noto Sans CJK TC Medium" panose="020B0600000000000000" pitchFamily="34" charset="-120"/>
                    <a:cs typeface="+mn-ea"/>
                    <a:sym typeface="+mn-lt"/>
                  </a:rPr>
                  <a:t>:</a:t>
                </a:r>
                <a:r>
                  <a:rPr lang="zh-TW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CJK TC Medium" panose="020B0600000000000000" pitchFamily="34" charset="-120"/>
                    <a:ea typeface="Noto Sans CJK TC Medium" panose="020B0600000000000000" pitchFamily="34" charset="-120"/>
                    <a:cs typeface="+mn-ea"/>
                    <a:sym typeface="+mn-lt"/>
                  </a:rPr>
                  <a:t> 該衣物的保暖度</a:t>
                </a:r>
                <a:endPara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endParaRPr>
              </a:p>
            </p:txBody>
          </p:sp>
        </mc:Choice>
        <mc:Fallback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DC31795C-9B43-9CC2-2105-D09ACB8378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459" y="1081452"/>
                <a:ext cx="5104083" cy="1415772"/>
              </a:xfrm>
              <a:prstGeom prst="rect">
                <a:avLst/>
              </a:prstGeom>
              <a:blipFill>
                <a:blip r:embed="rId6"/>
                <a:stretch>
                  <a:fillRect l="-955" b="-557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矩形 8">
            <a:extLst>
              <a:ext uri="{FF2B5EF4-FFF2-40B4-BE49-F238E27FC236}">
                <a16:creationId xmlns:a16="http://schemas.microsoft.com/office/drawing/2014/main" id="{14318842-20C5-1072-66E6-E1DECD4E8D1D}"/>
              </a:ext>
            </a:extLst>
          </p:cNvPr>
          <p:cNvSpPr/>
          <p:nvPr/>
        </p:nvSpPr>
        <p:spPr>
          <a:xfrm>
            <a:off x="9828026" y="2443883"/>
            <a:ext cx="23607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/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越靠近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0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的是最佳解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ED201AE7-C863-F1ED-3C5B-ED34D91C77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59480" y="2173338"/>
            <a:ext cx="8732520" cy="474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924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>
            <a:extLst>
              <a:ext uri="{FF2B5EF4-FFF2-40B4-BE49-F238E27FC236}">
                <a16:creationId xmlns:a16="http://schemas.microsoft.com/office/drawing/2014/main" id="{E5511B04-E753-18D7-7028-FEBB891DE38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8" y="0"/>
            <a:ext cx="12192000" cy="6858000"/>
          </a:xfrm>
          <a:prstGeom prst="rect">
            <a:avLst/>
          </a:prstGeom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EBEBEABC-ECB3-34A2-DB87-1005FC5830AA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30F6C16-771B-1FC8-49DB-5C57506AC1A5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5" name="直線接點 4">
              <a:extLst>
                <a:ext uri="{FF2B5EF4-FFF2-40B4-BE49-F238E27FC236}">
                  <a16:creationId xmlns:a16="http://schemas.microsoft.com/office/drawing/2014/main" id="{76C14CEF-09C1-AF70-3227-0C693E7307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72B27EE6-C942-C570-776B-1839E6BB3EC5}"/>
              </a:ext>
            </a:extLst>
          </p:cNvPr>
          <p:cNvSpPr/>
          <p:nvPr/>
        </p:nvSpPr>
        <p:spPr>
          <a:xfrm>
            <a:off x="1113600" y="1042596"/>
            <a:ext cx="19122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衣物辨識－方法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E448AC4F-AB58-E4DD-7F7E-20375F474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5615" y="3933682"/>
            <a:ext cx="8164277" cy="2206561"/>
          </a:xfrm>
          <a:prstGeom prst="rect">
            <a:avLst/>
          </a:prstGeom>
        </p:spPr>
      </p:pic>
      <p:sp>
        <p:nvSpPr>
          <p:cNvPr id="23" name="文字方塊 22">
            <a:extLst>
              <a:ext uri="{FF2B5EF4-FFF2-40B4-BE49-F238E27FC236}">
                <a16:creationId xmlns:a16="http://schemas.microsoft.com/office/drawing/2014/main" id="{BA240621-BFD5-5AB9-82C4-E763C9E399CB}"/>
              </a:ext>
            </a:extLst>
          </p:cNvPr>
          <p:cNvSpPr txBox="1"/>
          <p:nvPr/>
        </p:nvSpPr>
        <p:spPr>
          <a:xfrm>
            <a:off x="7381224" y="3552424"/>
            <a:ext cx="6176356" cy="3812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訓練集：</a:t>
            </a:r>
            <a:r>
              <a: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Kaggle ( Clothing dataset ) 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D5F204E-D3C9-5B51-3326-D8CA0C18E24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242415" y="-56630"/>
            <a:ext cx="5205600" cy="2073676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F301795B-34F4-E146-7925-3A903344B316}"/>
              </a:ext>
            </a:extLst>
          </p:cNvPr>
          <p:cNvSpPr txBox="1"/>
          <p:nvPr/>
        </p:nvSpPr>
        <p:spPr>
          <a:xfrm>
            <a:off x="227096" y="1499842"/>
            <a:ext cx="3685240" cy="51860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zh-TW" sz="16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Label:</a:t>
            </a:r>
            <a:r>
              <a:rPr lang="zh-CN" altLang="en-US" sz="16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 </a:t>
            </a:r>
            <a:endParaRPr lang="en-US" altLang="zh-TW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  <a:p>
            <a:pPr>
              <a:spcAft>
                <a:spcPts val="600"/>
              </a:spcAft>
            </a:pP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T-shirt (1011 items)</a:t>
            </a:r>
          </a:p>
          <a:p>
            <a:pPr>
              <a:spcAft>
                <a:spcPts val="600"/>
              </a:spcAft>
            </a:pP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Long Sleeve (699 items)</a:t>
            </a:r>
          </a:p>
          <a:p>
            <a:pPr>
              <a:spcAft>
                <a:spcPts val="600"/>
              </a:spcAft>
            </a:pP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Pants (692 items)</a:t>
            </a:r>
          </a:p>
          <a:p>
            <a:pPr>
              <a:spcAft>
                <a:spcPts val="600"/>
              </a:spcAft>
            </a:pP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Shirt (401 items) combine Blouse</a:t>
            </a:r>
          </a:p>
          <a:p>
            <a:pPr>
              <a:spcAft>
                <a:spcPts val="600"/>
              </a:spcAft>
            </a:pP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Dress (357 items)</a:t>
            </a:r>
          </a:p>
          <a:p>
            <a:pPr>
              <a:spcAft>
                <a:spcPts val="600"/>
              </a:spcAft>
            </a:pP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Outwear (312</a:t>
            </a: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 </a:t>
            </a: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items)</a:t>
            </a:r>
          </a:p>
          <a:p>
            <a:pPr>
              <a:spcAft>
                <a:spcPts val="600"/>
              </a:spcAft>
            </a:pP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Shorts (308 items)</a:t>
            </a:r>
          </a:p>
          <a:p>
            <a:pPr>
              <a:spcAft>
                <a:spcPts val="600"/>
              </a:spcAft>
            </a:pP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Skirt (155 items)</a:t>
            </a:r>
          </a:p>
          <a:p>
            <a:pPr>
              <a:spcAft>
                <a:spcPts val="600"/>
              </a:spcAft>
            </a:pP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Polo (120 items)</a:t>
            </a:r>
          </a:p>
          <a:p>
            <a:pPr>
              <a:spcAft>
                <a:spcPts val="600"/>
              </a:spcAft>
            </a:pP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Undershirt (161 items) combine Top</a:t>
            </a:r>
          </a:p>
          <a:p>
            <a:pPr>
              <a:spcAft>
                <a:spcPts val="600"/>
              </a:spcAft>
            </a:pP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Blazer (109 items)</a:t>
            </a:r>
          </a:p>
          <a:p>
            <a:pPr>
              <a:spcAft>
                <a:spcPts val="600"/>
              </a:spcAft>
            </a:pP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Hoodie (100 items)</a:t>
            </a:r>
          </a:p>
          <a:p>
            <a:pPr>
              <a:spcAft>
                <a:spcPts val="600"/>
              </a:spcAft>
            </a:pP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Body (69 items)</a:t>
            </a:r>
          </a:p>
          <a:p>
            <a:pPr>
              <a:spcAft>
                <a:spcPts val="600"/>
              </a:spcAft>
            </a:pP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Delete Hat</a:t>
            </a: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、</a:t>
            </a: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Shoes</a:t>
            </a:r>
          </a:p>
          <a:p>
            <a:pPr>
              <a:spcAft>
                <a:spcPts val="600"/>
              </a:spcAft>
            </a:pP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共 </a:t>
            </a: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13</a:t>
            </a: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 種</a:t>
            </a:r>
            <a:endParaRPr lang="en-US" altLang="zh-TW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43655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>
            <a:extLst>
              <a:ext uri="{FF2B5EF4-FFF2-40B4-BE49-F238E27FC236}">
                <a16:creationId xmlns:a16="http://schemas.microsoft.com/office/drawing/2014/main" id="{E5511B04-E753-18D7-7028-FEBB891DE38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8" y="0"/>
            <a:ext cx="12192000" cy="6858000"/>
          </a:xfrm>
          <a:prstGeom prst="rect">
            <a:avLst/>
          </a:prstGeom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EBEBEABC-ECB3-34A2-DB87-1005FC5830AA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30F6C16-771B-1FC8-49DB-5C57506AC1A5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5" name="直線接點 4">
              <a:extLst>
                <a:ext uri="{FF2B5EF4-FFF2-40B4-BE49-F238E27FC236}">
                  <a16:creationId xmlns:a16="http://schemas.microsoft.com/office/drawing/2014/main" id="{76C14CEF-09C1-AF70-3227-0C693E7307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72B27EE6-C942-C570-776B-1839E6BB3EC5}"/>
              </a:ext>
            </a:extLst>
          </p:cNvPr>
          <p:cNvSpPr/>
          <p:nvPr/>
        </p:nvSpPr>
        <p:spPr>
          <a:xfrm>
            <a:off x="1113600" y="1042596"/>
            <a:ext cx="19122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衣物辨識－模型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41F38DE-BDEC-476D-D00D-734129AFAA56}"/>
              </a:ext>
            </a:extLst>
          </p:cNvPr>
          <p:cNvSpPr txBox="1"/>
          <p:nvPr/>
        </p:nvSpPr>
        <p:spPr>
          <a:xfrm>
            <a:off x="4138168" y="320944"/>
            <a:ext cx="5258434" cy="505138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altLang="zh-TW" sz="2000" b="1" spc="400" dirty="0">
                <a:solidFill>
                  <a:sysClr val="windowText" lastClr="000000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Transforms =&gt; </a:t>
            </a:r>
            <a:r>
              <a:rPr lang="zh-TW" altLang="en-US" sz="2000" spc="400" dirty="0">
                <a:solidFill>
                  <a:sysClr val="windowText" lastClr="000000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增加訓練集</a:t>
            </a:r>
            <a:endParaRPr lang="en-US" altLang="zh-TW" sz="2000" b="1" spc="400" dirty="0">
              <a:solidFill>
                <a:sysClr val="windowText" lastClr="000000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7ECD4F39-7759-3CB8-5A07-AE2816068514}"/>
              </a:ext>
            </a:extLst>
          </p:cNvPr>
          <p:cNvGrpSpPr/>
          <p:nvPr/>
        </p:nvGrpSpPr>
        <p:grpSpPr>
          <a:xfrm>
            <a:off x="2929825" y="5458740"/>
            <a:ext cx="7585938" cy="1238628"/>
            <a:chOff x="4780285" y="5372145"/>
            <a:chExt cx="7162266" cy="1238628"/>
          </a:xfrm>
        </p:grpSpPr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390AB9E9-EE79-933B-20F3-E30950BC36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64488" y="5753403"/>
              <a:ext cx="7078063" cy="857370"/>
            </a:xfrm>
            <a:prstGeom prst="rect">
              <a:avLst/>
            </a:prstGeom>
            <a:ln w="38100">
              <a:solidFill>
                <a:schemeClr val="accent1">
                  <a:lumMod val="75000"/>
                </a:schemeClr>
              </a:solidFill>
            </a:ln>
          </p:spPr>
        </p:pic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DE646937-49AF-CB9A-0CCF-475BC1EEA94E}"/>
                </a:ext>
              </a:extLst>
            </p:cNvPr>
            <p:cNvSpPr txBox="1"/>
            <p:nvPr/>
          </p:nvSpPr>
          <p:spPr>
            <a:xfrm>
              <a:off x="4780285" y="5372145"/>
              <a:ext cx="784929" cy="3812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</a:pPr>
              <a:r>
                <a:rPr lang="zh-TW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</a:rPr>
                <a:t>結果</a:t>
              </a:r>
              <a:endPara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endParaRPr>
            </a:p>
          </p:txBody>
        </p:sp>
      </p:grpSp>
      <p:pic>
        <p:nvPicPr>
          <p:cNvPr id="12" name="圖片 11">
            <a:extLst>
              <a:ext uri="{FF2B5EF4-FFF2-40B4-BE49-F238E27FC236}">
                <a16:creationId xmlns:a16="http://schemas.microsoft.com/office/drawing/2014/main" id="{01094E28-B0AC-8329-CDEA-6F3D656587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009" y="1335939"/>
            <a:ext cx="7418723" cy="4054564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  <p:sp>
        <p:nvSpPr>
          <p:cNvPr id="16" name="箭號: 向右 15">
            <a:extLst>
              <a:ext uri="{FF2B5EF4-FFF2-40B4-BE49-F238E27FC236}">
                <a16:creationId xmlns:a16="http://schemas.microsoft.com/office/drawing/2014/main" id="{2730D9E5-208E-E887-8A46-1F6C0F6BCC4E}"/>
              </a:ext>
            </a:extLst>
          </p:cNvPr>
          <p:cNvSpPr/>
          <p:nvPr/>
        </p:nvSpPr>
        <p:spPr>
          <a:xfrm rot="5400000">
            <a:off x="6446169" y="1018526"/>
            <a:ext cx="642433" cy="478662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箭號: 向右 12">
            <a:extLst>
              <a:ext uri="{FF2B5EF4-FFF2-40B4-BE49-F238E27FC236}">
                <a16:creationId xmlns:a16="http://schemas.microsoft.com/office/drawing/2014/main" id="{84D10D57-059E-F543-13DB-0C5FAB86EB8D}"/>
              </a:ext>
            </a:extLst>
          </p:cNvPr>
          <p:cNvSpPr/>
          <p:nvPr/>
        </p:nvSpPr>
        <p:spPr>
          <a:xfrm rot="5400000">
            <a:off x="6455189" y="5369834"/>
            <a:ext cx="624394" cy="478662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4C7350C-9840-A702-698B-7A4B6202FBA4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720638" y="-1684"/>
            <a:ext cx="2621482" cy="1044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0119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6" grpId="0" animBg="1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>
            <a:extLst>
              <a:ext uri="{FF2B5EF4-FFF2-40B4-BE49-F238E27FC236}">
                <a16:creationId xmlns:a16="http://schemas.microsoft.com/office/drawing/2014/main" id="{E5511B04-E753-18D7-7028-FEBB891DE38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8" y="0"/>
            <a:ext cx="12192000" cy="6858000"/>
          </a:xfrm>
          <a:prstGeom prst="rect">
            <a:avLst/>
          </a:prstGeom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EBEBEABC-ECB3-34A2-DB87-1005FC5830AA}"/>
              </a:ext>
            </a:extLst>
          </p:cNvPr>
          <p:cNvGrpSpPr/>
          <p:nvPr/>
        </p:nvGrpSpPr>
        <p:grpSpPr>
          <a:xfrm>
            <a:off x="0" y="369906"/>
            <a:ext cx="5842000" cy="584775"/>
            <a:chOff x="0" y="369906"/>
            <a:chExt cx="3614925" cy="58477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30F6C16-771B-1FC8-49DB-5C57506AC1A5}"/>
                </a:ext>
              </a:extLst>
            </p:cNvPr>
            <p:cNvSpPr txBox="1"/>
            <p:nvPr/>
          </p:nvSpPr>
          <p:spPr>
            <a:xfrm>
              <a:off x="494485" y="369906"/>
              <a:ext cx="31204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研究方法－</a:t>
              </a:r>
              <a:r>
                <a:rPr lang="en-US" altLang="zh-TW" sz="3200" dirty="0" err="1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EfficientNet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5" name="直線接點 4">
              <a:extLst>
                <a:ext uri="{FF2B5EF4-FFF2-40B4-BE49-F238E27FC236}">
                  <a16:creationId xmlns:a16="http://schemas.microsoft.com/office/drawing/2014/main" id="{76C14CEF-09C1-AF70-3227-0C693E7307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72B27EE6-C942-C570-776B-1839E6BB3EC5}"/>
              </a:ext>
            </a:extLst>
          </p:cNvPr>
          <p:cNvSpPr/>
          <p:nvPr/>
        </p:nvSpPr>
        <p:spPr>
          <a:xfrm>
            <a:off x="2028000" y="1066567"/>
            <a:ext cx="27590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衣物辨識－模型－補充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2504C4A2-213A-EAFB-D923-D0AA1CDE5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08" y="2557253"/>
            <a:ext cx="9569252" cy="4300748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5C45F11D-09DE-00FB-D4DF-BE1A995A297E}"/>
              </a:ext>
            </a:extLst>
          </p:cNvPr>
          <p:cNvSpPr txBox="1"/>
          <p:nvPr/>
        </p:nvSpPr>
        <p:spPr>
          <a:xfrm>
            <a:off x="115930" y="1940224"/>
            <a:ext cx="4368836" cy="6170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altLang="zh-TW" sz="1200" spc="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EfficientNet</a:t>
            </a:r>
            <a:r>
              <a:rPr lang="en-US" altLang="zh-TW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 </a:t>
            </a:r>
            <a:r>
              <a:rPr lang="zh-TW" altLang="zh-TW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與其他模型的比較</a:t>
            </a:r>
            <a:br>
              <a:rPr lang="en-US" altLang="zh-TW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</a:br>
            <a:r>
              <a:rPr lang="en-US" altLang="zh-TW" sz="1200" spc="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Mingxing</a:t>
            </a:r>
            <a:r>
              <a:rPr lang="en-US" altLang="zh-TW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 Tan, Quoc V. Le (2020)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5129E690-ABBD-7991-23B5-0B7D7117FBD3}"/>
              </a:ext>
            </a:extLst>
          </p:cNvPr>
          <p:cNvSpPr txBox="1"/>
          <p:nvPr/>
        </p:nvSpPr>
        <p:spPr>
          <a:xfrm>
            <a:off x="8876908" y="-124012"/>
            <a:ext cx="4368836" cy="1078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2800"/>
            </a:pPr>
            <a:r>
              <a:rPr lang="en-US" altLang="zh-TW" sz="2000" spc="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EfficientNet</a:t>
            </a:r>
            <a:endParaRPr lang="en-US" altLang="zh-TW" sz="20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2800"/>
            </a:pPr>
            <a:r>
              <a:rPr lang="en-US" altLang="zh-TW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+ Complex Model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2800"/>
            </a:pPr>
            <a:r>
              <a:rPr lang="en-US" altLang="zh-TW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+ Compound Model Scaling</a:t>
            </a:r>
          </a:p>
        </p:txBody>
      </p:sp>
    </p:spTree>
    <p:extLst>
      <p:ext uri="{BB962C8B-B14F-4D97-AF65-F5344CB8AC3E}">
        <p14:creationId xmlns:p14="http://schemas.microsoft.com/office/powerpoint/2010/main" val="3005303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>
            <a:extLst>
              <a:ext uri="{FF2B5EF4-FFF2-40B4-BE49-F238E27FC236}">
                <a16:creationId xmlns:a16="http://schemas.microsoft.com/office/drawing/2014/main" id="{E5511B04-E753-18D7-7028-FEBB891DE38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EBEBEABC-ECB3-34A2-DB87-1005FC5830AA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30F6C16-771B-1FC8-49DB-5C57506AC1A5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5" name="直線接點 4">
              <a:extLst>
                <a:ext uri="{FF2B5EF4-FFF2-40B4-BE49-F238E27FC236}">
                  <a16:creationId xmlns:a16="http://schemas.microsoft.com/office/drawing/2014/main" id="{76C14CEF-09C1-AF70-3227-0C693E7307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72B27EE6-C942-C570-776B-1839E6BB3EC5}"/>
              </a:ext>
            </a:extLst>
          </p:cNvPr>
          <p:cNvSpPr/>
          <p:nvPr/>
        </p:nvSpPr>
        <p:spPr>
          <a:xfrm>
            <a:off x="1113600" y="1042596"/>
            <a:ext cx="19122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衣物辨識－模型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2DD1F9C0-7A8A-D26A-FCF5-26E3C980C1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210" y="2980075"/>
            <a:ext cx="4443766" cy="3286049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F72CBE15-189C-976F-7BAA-123D7A3081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7923" y="1548482"/>
            <a:ext cx="3963770" cy="3098177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  <p:sp>
        <p:nvSpPr>
          <p:cNvPr id="25" name="文字方塊 24">
            <a:extLst>
              <a:ext uri="{FF2B5EF4-FFF2-40B4-BE49-F238E27FC236}">
                <a16:creationId xmlns:a16="http://schemas.microsoft.com/office/drawing/2014/main" id="{CB139F5D-D549-5882-C387-62E805D3A3AC}"/>
              </a:ext>
            </a:extLst>
          </p:cNvPr>
          <p:cNvSpPr txBox="1"/>
          <p:nvPr/>
        </p:nvSpPr>
        <p:spPr>
          <a:xfrm>
            <a:off x="10047654" y="3680814"/>
            <a:ext cx="2144346" cy="10275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成功率</a:t>
            </a:r>
            <a:endParaRPr lang="en-US" altLang="zh-TW" sz="14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Accuracy</a:t>
            </a: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 </a:t>
            </a:r>
            <a:r>
              <a: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0.86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altLang="zh-TW" sz="1400" spc="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val_acc</a:t>
            </a: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 </a:t>
            </a:r>
            <a:r>
              <a: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0.82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90D3120F-333D-0559-5BBF-1F2ED1C65269}"/>
              </a:ext>
            </a:extLst>
          </p:cNvPr>
          <p:cNvSpPr txBox="1"/>
          <p:nvPr/>
        </p:nvSpPr>
        <p:spPr>
          <a:xfrm>
            <a:off x="5073240" y="5238535"/>
            <a:ext cx="2190280" cy="10275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損失率</a:t>
            </a:r>
            <a:endParaRPr lang="en-US" altLang="zh-TW" sz="14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Loss</a:t>
            </a: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 </a:t>
            </a:r>
            <a:r>
              <a: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0.47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altLang="zh-TW" sz="1400" spc="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val_loss</a:t>
            </a: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 </a:t>
            </a:r>
            <a:r>
              <a: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0.61</a:t>
            </a:r>
          </a:p>
        </p:txBody>
      </p: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F20D4103-EF29-B3AE-024E-768067364105}"/>
              </a:ext>
            </a:extLst>
          </p:cNvPr>
          <p:cNvCxnSpPr/>
          <p:nvPr/>
        </p:nvCxnSpPr>
        <p:spPr>
          <a:xfrm>
            <a:off x="5977923" y="4845448"/>
            <a:ext cx="595644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55F2CC77-D977-7B45-4954-9A6FE1FA48B1}"/>
              </a:ext>
            </a:extLst>
          </p:cNvPr>
          <p:cNvCxnSpPr>
            <a:cxnSpLocks/>
          </p:cNvCxnSpPr>
          <p:nvPr/>
        </p:nvCxnSpPr>
        <p:spPr>
          <a:xfrm>
            <a:off x="494485" y="6442104"/>
            <a:ext cx="6384879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圖片 5">
            <a:extLst>
              <a:ext uri="{FF2B5EF4-FFF2-40B4-BE49-F238E27FC236}">
                <a16:creationId xmlns:a16="http://schemas.microsoft.com/office/drawing/2014/main" id="{2086289B-3ABC-4109-A30D-316635C27BDC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720638" y="-1684"/>
            <a:ext cx="2621482" cy="1044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207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6">
            <a:extLst>
              <a:ext uri="{FF2B5EF4-FFF2-40B4-BE49-F238E27FC236}">
                <a16:creationId xmlns:a16="http://schemas.microsoft.com/office/drawing/2014/main" id="{093E3777-7376-714F-A3FB-F857DB3F97E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群組 3">
            <a:extLst>
              <a:ext uri="{FF2B5EF4-FFF2-40B4-BE49-F238E27FC236}">
                <a16:creationId xmlns:a16="http://schemas.microsoft.com/office/drawing/2014/main" id="{04D9E870-2A24-65DF-3AF9-95C9DD898F91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5" name="文本框 3">
              <a:extLst>
                <a:ext uri="{FF2B5EF4-FFF2-40B4-BE49-F238E27FC236}">
                  <a16:creationId xmlns:a16="http://schemas.microsoft.com/office/drawing/2014/main" id="{3EDC8ECC-C721-5058-7DE3-AC931BAC95C2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22CCD07F-E4BA-0553-03C2-A6107CC75E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圖片 7">
            <a:extLst>
              <a:ext uri="{FF2B5EF4-FFF2-40B4-BE49-F238E27FC236}">
                <a16:creationId xmlns:a16="http://schemas.microsoft.com/office/drawing/2014/main" id="{522FFF24-7559-F1B7-20F9-F1ECBABF34E2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986400" y="0"/>
            <a:ext cx="5205600" cy="2073676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3A280472-D3D4-9806-AF9F-22B6495D89E7}"/>
              </a:ext>
            </a:extLst>
          </p:cNvPr>
          <p:cNvSpPr/>
          <p:nvPr/>
        </p:nvSpPr>
        <p:spPr>
          <a:xfrm>
            <a:off x="2367292" y="584776"/>
            <a:ext cx="21533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顏色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83F11B5-A9E0-556E-792A-501F9BC94F16}"/>
              </a:ext>
            </a:extLst>
          </p:cNvPr>
          <p:cNvSpPr/>
          <p:nvPr/>
        </p:nvSpPr>
        <p:spPr>
          <a:xfrm>
            <a:off x="325459" y="1081452"/>
            <a:ext cx="510408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HSV ( </a:t>
            </a:r>
            <a:r>
              <a:rPr lang="zh-TW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以最大面積範圍為主</a:t>
            </a:r>
            <a:r>
              <a:rPr lang="en-US" altLang="zh-TW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)</a:t>
            </a:r>
            <a:endParaRPr lang="en-US" altLang="zh-TW" sz="2400" dirty="0">
              <a:solidFill>
                <a:schemeClr val="bg2">
                  <a:lumMod val="50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TW" sz="28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34125388-7477-646C-4840-56DC7361A06D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228" y="2880315"/>
            <a:ext cx="2775092" cy="27750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47A063C2-8448-C0DC-6BC9-9A88114E8C17}"/>
              </a:ext>
            </a:extLst>
          </p:cNvPr>
          <p:cNvCxnSpPr>
            <a:cxnSpLocks/>
            <a:stCxn id="10" idx="3"/>
            <a:endCxn id="17" idx="1"/>
          </p:cNvCxnSpPr>
          <p:nvPr/>
        </p:nvCxnSpPr>
        <p:spPr>
          <a:xfrm flipV="1">
            <a:off x="3046320" y="2839863"/>
            <a:ext cx="1097328" cy="1427998"/>
          </a:xfrm>
          <a:prstGeom prst="line">
            <a:avLst/>
          </a:prstGeom>
          <a:ln w="57150">
            <a:solidFill>
              <a:srgbClr val="F8CE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ECCCFF7E-DDC3-5993-D879-7C84D96B9E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48" y="1839053"/>
            <a:ext cx="2001620" cy="2001620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278F06C3-748B-DB83-77D9-4410D56FAF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395" y="4386142"/>
            <a:ext cx="2001620" cy="2001620"/>
          </a:xfrm>
          <a:prstGeom prst="rect">
            <a:avLst/>
          </a:prstGeom>
        </p:spPr>
      </p:pic>
      <p:cxnSp>
        <p:nvCxnSpPr>
          <p:cNvPr id="26" name="直線接點 25">
            <a:extLst>
              <a:ext uri="{FF2B5EF4-FFF2-40B4-BE49-F238E27FC236}">
                <a16:creationId xmlns:a16="http://schemas.microsoft.com/office/drawing/2014/main" id="{0429F59B-7D81-79BE-F7AD-4A40BD43079C}"/>
              </a:ext>
            </a:extLst>
          </p:cNvPr>
          <p:cNvCxnSpPr>
            <a:cxnSpLocks/>
            <a:stCxn id="10" idx="3"/>
            <a:endCxn id="21" idx="1"/>
          </p:cNvCxnSpPr>
          <p:nvPr/>
        </p:nvCxnSpPr>
        <p:spPr>
          <a:xfrm>
            <a:off x="3046320" y="4267861"/>
            <a:ext cx="1089075" cy="111909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F3090C6C-04D0-DE89-C8E9-DA60942C2E33}"/>
              </a:ext>
            </a:extLst>
          </p:cNvPr>
          <p:cNvSpPr/>
          <p:nvPr/>
        </p:nvSpPr>
        <p:spPr>
          <a:xfrm>
            <a:off x="3473515" y="2751915"/>
            <a:ext cx="6828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粉色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B80AD7CC-9AE8-128A-6209-F92D8B7790D6}"/>
              </a:ext>
            </a:extLst>
          </p:cNvPr>
          <p:cNvSpPr/>
          <p:nvPr/>
        </p:nvSpPr>
        <p:spPr>
          <a:xfrm>
            <a:off x="3473515" y="5157448"/>
            <a:ext cx="6828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紅色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cxnSp>
        <p:nvCxnSpPr>
          <p:cNvPr id="34" name="直線單箭頭接點 33">
            <a:extLst>
              <a:ext uri="{FF2B5EF4-FFF2-40B4-BE49-F238E27FC236}">
                <a16:creationId xmlns:a16="http://schemas.microsoft.com/office/drawing/2014/main" id="{45E22E4D-CA3D-E892-54D6-19B9A3916CE4}"/>
              </a:ext>
            </a:extLst>
          </p:cNvPr>
          <p:cNvCxnSpPr>
            <a:stCxn id="21" idx="3"/>
          </p:cNvCxnSpPr>
          <p:nvPr/>
        </p:nvCxnSpPr>
        <p:spPr>
          <a:xfrm>
            <a:off x="6137015" y="5386952"/>
            <a:ext cx="849385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>
            <a:extLst>
              <a:ext uri="{FF2B5EF4-FFF2-40B4-BE49-F238E27FC236}">
                <a16:creationId xmlns:a16="http://schemas.microsoft.com/office/drawing/2014/main" id="{AE273797-5F67-C45D-7206-43AE18F7655B}"/>
              </a:ext>
            </a:extLst>
          </p:cNvPr>
          <p:cNvSpPr/>
          <p:nvPr/>
        </p:nvSpPr>
        <p:spPr>
          <a:xfrm>
            <a:off x="7139463" y="5156119"/>
            <a:ext cx="9782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紅色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37" name="圖片 36">
            <a:extLst>
              <a:ext uri="{FF2B5EF4-FFF2-40B4-BE49-F238E27FC236}">
                <a16:creationId xmlns:a16="http://schemas.microsoft.com/office/drawing/2014/main" id="{9BC5BE35-3A9D-3BEB-6EF1-AB680EE7E6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53920" y="2262644"/>
            <a:ext cx="4670559" cy="233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407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6">
            <a:extLst>
              <a:ext uri="{FF2B5EF4-FFF2-40B4-BE49-F238E27FC236}">
                <a16:creationId xmlns:a16="http://schemas.microsoft.com/office/drawing/2014/main" id="{093E3777-7376-714F-A3FB-F857DB3F97E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群組 3">
            <a:extLst>
              <a:ext uri="{FF2B5EF4-FFF2-40B4-BE49-F238E27FC236}">
                <a16:creationId xmlns:a16="http://schemas.microsoft.com/office/drawing/2014/main" id="{04D9E870-2A24-65DF-3AF9-95C9DD898F91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5" name="文本框 3">
              <a:extLst>
                <a:ext uri="{FF2B5EF4-FFF2-40B4-BE49-F238E27FC236}">
                  <a16:creationId xmlns:a16="http://schemas.microsoft.com/office/drawing/2014/main" id="{3EDC8ECC-C721-5058-7DE3-AC931BAC95C2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22CCD07F-E4BA-0553-03C2-A6107CC75E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圖片 2">
            <a:extLst>
              <a:ext uri="{FF2B5EF4-FFF2-40B4-BE49-F238E27FC236}">
                <a16:creationId xmlns:a16="http://schemas.microsoft.com/office/drawing/2014/main" id="{C6A32E2B-179B-1FAC-AC28-967145A47A8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986400" y="0"/>
            <a:ext cx="5205600" cy="2199191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519F2B73-B6A1-BE8B-64D3-740198BFCE0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63" t="14646" r="7580" b="25474"/>
          <a:stretch/>
        </p:blipFill>
        <p:spPr>
          <a:xfrm>
            <a:off x="2281108" y="1909362"/>
            <a:ext cx="7106254" cy="4360374"/>
          </a:xfrm>
          <a:prstGeom prst="rect">
            <a:avLst/>
          </a:prstGeom>
        </p:spPr>
      </p:pic>
      <p:grpSp>
        <p:nvGrpSpPr>
          <p:cNvPr id="19" name="群組 18">
            <a:extLst>
              <a:ext uri="{FF2B5EF4-FFF2-40B4-BE49-F238E27FC236}">
                <a16:creationId xmlns:a16="http://schemas.microsoft.com/office/drawing/2014/main" id="{585B1F7E-2CD5-93B1-44B7-96FE2E4F185E}"/>
              </a:ext>
            </a:extLst>
          </p:cNvPr>
          <p:cNvGrpSpPr/>
          <p:nvPr/>
        </p:nvGrpSpPr>
        <p:grpSpPr>
          <a:xfrm>
            <a:off x="202655" y="1331566"/>
            <a:ext cx="3542494" cy="3580902"/>
            <a:chOff x="202655" y="1331566"/>
            <a:chExt cx="3542494" cy="3580902"/>
          </a:xfrm>
        </p:grpSpPr>
        <p:grpSp>
          <p:nvGrpSpPr>
            <p:cNvPr id="17" name="群組 16">
              <a:extLst>
                <a:ext uri="{FF2B5EF4-FFF2-40B4-BE49-F238E27FC236}">
                  <a16:creationId xmlns:a16="http://schemas.microsoft.com/office/drawing/2014/main" id="{DD4EED90-A37C-6457-9E25-F19F8CD1C6AC}"/>
                </a:ext>
              </a:extLst>
            </p:cNvPr>
            <p:cNvGrpSpPr/>
            <p:nvPr/>
          </p:nvGrpSpPr>
          <p:grpSpPr>
            <a:xfrm>
              <a:off x="202655" y="1331566"/>
              <a:ext cx="3190673" cy="3388033"/>
              <a:chOff x="115106" y="1295199"/>
              <a:chExt cx="3190673" cy="3388033"/>
            </a:xfrm>
          </p:grpSpPr>
          <p:pic>
            <p:nvPicPr>
              <p:cNvPr id="9" name="圖片 8">
                <a:extLst>
                  <a:ext uri="{FF2B5EF4-FFF2-40B4-BE49-F238E27FC236}">
                    <a16:creationId xmlns:a16="http://schemas.microsoft.com/office/drawing/2014/main" id="{8DD6B91B-4CB5-509B-FDE7-4E26915D4CD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489" t="26420" r="15344"/>
              <a:stretch/>
            </p:blipFill>
            <p:spPr>
              <a:xfrm>
                <a:off x="115106" y="1295199"/>
                <a:ext cx="2775093" cy="1996977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38100" cap="sq">
                <a:solidFill>
                  <a:srgbClr val="C00000"/>
                </a:solidFill>
                <a:miter lim="800000"/>
              </a:ln>
              <a:effectLst>
                <a:outerShdw blurRad="55000" dist="18000" dir="5400000" algn="tl" rotWithShape="0">
                  <a:srgbClr val="000000">
                    <a:alpha val="40000"/>
                  </a:srgbClr>
                </a:outerShdw>
              </a:effectLst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bevelT w="25400" h="19050"/>
                <a:contourClr>
                  <a:srgbClr val="FFFFFF"/>
                </a:contourClr>
              </a:sp3d>
            </p:spPr>
          </p:pic>
          <p:cxnSp>
            <p:nvCxnSpPr>
              <p:cNvPr id="13" name="接點: 肘形 12">
                <a:extLst>
                  <a:ext uri="{FF2B5EF4-FFF2-40B4-BE49-F238E27FC236}">
                    <a16:creationId xmlns:a16="http://schemas.microsoft.com/office/drawing/2014/main" id="{C434791F-7481-58CD-431B-AE9CE861022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02652" y="3292176"/>
                <a:ext cx="1803127" cy="1391056"/>
              </a:xfrm>
              <a:prstGeom prst="bentConnector3">
                <a:avLst>
                  <a:gd name="adj1" fmla="val 367"/>
                </a:avLst>
              </a:prstGeom>
              <a:ln w="57150">
                <a:solidFill>
                  <a:srgbClr val="C0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橢圓 17">
              <a:extLst>
                <a:ext uri="{FF2B5EF4-FFF2-40B4-BE49-F238E27FC236}">
                  <a16:creationId xmlns:a16="http://schemas.microsoft.com/office/drawing/2014/main" id="{7FB50CFF-7E09-5D21-739D-61D39DD68A3C}"/>
                </a:ext>
              </a:extLst>
            </p:cNvPr>
            <p:cNvSpPr/>
            <p:nvPr/>
          </p:nvSpPr>
          <p:spPr>
            <a:xfrm>
              <a:off x="3317132" y="4464996"/>
              <a:ext cx="428017" cy="447472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866D6A6B-8D69-B479-8FA9-21534F1E6DD2}"/>
              </a:ext>
            </a:extLst>
          </p:cNvPr>
          <p:cNvGrpSpPr/>
          <p:nvPr/>
        </p:nvGrpSpPr>
        <p:grpSpPr>
          <a:xfrm>
            <a:off x="4618428" y="205490"/>
            <a:ext cx="2367972" cy="2656524"/>
            <a:chOff x="-3577082" y="427602"/>
            <a:chExt cx="2367972" cy="2656524"/>
          </a:xfrm>
        </p:grpSpPr>
        <p:grpSp>
          <p:nvGrpSpPr>
            <p:cNvPr id="21" name="群組 20">
              <a:extLst>
                <a:ext uri="{FF2B5EF4-FFF2-40B4-BE49-F238E27FC236}">
                  <a16:creationId xmlns:a16="http://schemas.microsoft.com/office/drawing/2014/main" id="{A7EC2E2D-646C-4A39-4698-C579050A6ECB}"/>
                </a:ext>
              </a:extLst>
            </p:cNvPr>
            <p:cNvGrpSpPr/>
            <p:nvPr/>
          </p:nvGrpSpPr>
          <p:grpSpPr>
            <a:xfrm>
              <a:off x="-3577082" y="427602"/>
              <a:ext cx="2152402" cy="2174818"/>
              <a:chOff x="-3664631" y="391235"/>
              <a:chExt cx="2152402" cy="2174818"/>
            </a:xfrm>
          </p:grpSpPr>
          <p:pic>
            <p:nvPicPr>
              <p:cNvPr id="23" name="圖片 22">
                <a:extLst>
                  <a:ext uri="{FF2B5EF4-FFF2-40B4-BE49-F238E27FC236}">
                    <a16:creationId xmlns:a16="http://schemas.microsoft.com/office/drawing/2014/main" id="{BB059780-87B3-9B31-6ED9-A60DF64A71F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014" t="33926" r="47047" b="3754"/>
              <a:stretch/>
            </p:blipFill>
            <p:spPr>
              <a:xfrm>
                <a:off x="-3664631" y="391235"/>
                <a:ext cx="1688169" cy="2066568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38100" cap="sq">
                <a:solidFill>
                  <a:srgbClr val="C00000"/>
                </a:solidFill>
                <a:miter lim="800000"/>
              </a:ln>
              <a:effectLst>
                <a:outerShdw blurRad="55000" dist="18000" dir="5400000" algn="tl" rotWithShape="0">
                  <a:srgbClr val="000000">
                    <a:alpha val="40000"/>
                  </a:srgbClr>
                </a:outerShdw>
              </a:effectLst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bevelT w="25400" h="19050"/>
                <a:contourClr>
                  <a:srgbClr val="FFFFFF"/>
                </a:contourClr>
              </a:sp3d>
            </p:spPr>
          </p:pic>
          <p:cxnSp>
            <p:nvCxnSpPr>
              <p:cNvPr id="24" name="接點: 肘形 23">
                <a:extLst>
                  <a:ext uri="{FF2B5EF4-FFF2-40B4-BE49-F238E27FC236}">
                    <a16:creationId xmlns:a16="http://schemas.microsoft.com/office/drawing/2014/main" id="{3720FA65-1CFB-46E1-DEA1-FE980B27DA5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-2278707" y="1799575"/>
                <a:ext cx="1108061" cy="424895"/>
              </a:xfrm>
              <a:prstGeom prst="bentConnector3">
                <a:avLst>
                  <a:gd name="adj1" fmla="val -5308"/>
                </a:avLst>
              </a:prstGeom>
              <a:ln w="57150">
                <a:solidFill>
                  <a:srgbClr val="C0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橢圓 21">
              <a:extLst>
                <a:ext uri="{FF2B5EF4-FFF2-40B4-BE49-F238E27FC236}">
                  <a16:creationId xmlns:a16="http://schemas.microsoft.com/office/drawing/2014/main" id="{F5C31DD2-F134-E096-5C7F-7267270087A0}"/>
                </a:ext>
              </a:extLst>
            </p:cNvPr>
            <p:cNvSpPr/>
            <p:nvPr/>
          </p:nvSpPr>
          <p:spPr>
            <a:xfrm>
              <a:off x="-1637127" y="2636654"/>
              <a:ext cx="428017" cy="447472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53A5FBD3-D9C7-640C-2844-1599023C44A7}"/>
              </a:ext>
            </a:extLst>
          </p:cNvPr>
          <p:cNvGrpSpPr/>
          <p:nvPr/>
        </p:nvGrpSpPr>
        <p:grpSpPr>
          <a:xfrm>
            <a:off x="8307426" y="3501957"/>
            <a:ext cx="3681919" cy="2155341"/>
            <a:chOff x="-4981701" y="1637248"/>
            <a:chExt cx="3681919" cy="2155341"/>
          </a:xfrm>
        </p:grpSpPr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3F11871E-5BB0-F5D3-C283-633CB3D4DD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8" r="3678"/>
            <a:stretch/>
          </p:blipFill>
          <p:spPr>
            <a:xfrm>
              <a:off x="-4074875" y="1795612"/>
              <a:ext cx="2775093" cy="199697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38100" cap="sq">
              <a:solidFill>
                <a:srgbClr val="C00000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cxnSp>
          <p:nvCxnSpPr>
            <p:cNvPr id="14" name="接點: 肘形 13">
              <a:extLst>
                <a:ext uri="{FF2B5EF4-FFF2-40B4-BE49-F238E27FC236}">
                  <a16:creationId xmlns:a16="http://schemas.microsoft.com/office/drawing/2014/main" id="{3042FAF0-0F88-71A6-EE7E-00C184CF5338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247908" y="1903455"/>
              <a:ext cx="1410511" cy="878098"/>
            </a:xfrm>
            <a:prstGeom prst="bentConnector3">
              <a:avLst>
                <a:gd name="adj1" fmla="val -345"/>
              </a:avLst>
            </a:prstGeom>
            <a:ln w="57150">
              <a:solidFill>
                <a:srgbClr val="C0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56974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6">
            <a:extLst>
              <a:ext uri="{FF2B5EF4-FFF2-40B4-BE49-F238E27FC236}">
                <a16:creationId xmlns:a16="http://schemas.microsoft.com/office/drawing/2014/main" id="{B47E4275-5E09-47E6-55F4-D9EE52E32A6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8" name="群組 17">
            <a:extLst>
              <a:ext uri="{FF2B5EF4-FFF2-40B4-BE49-F238E27FC236}">
                <a16:creationId xmlns:a16="http://schemas.microsoft.com/office/drawing/2014/main" id="{4F1D8ED2-7231-A43E-CEB0-D226552D92F2}"/>
              </a:ext>
            </a:extLst>
          </p:cNvPr>
          <p:cNvGrpSpPr/>
          <p:nvPr/>
        </p:nvGrpSpPr>
        <p:grpSpPr>
          <a:xfrm>
            <a:off x="825502" y="561115"/>
            <a:ext cx="6348380" cy="1157625"/>
            <a:chOff x="825503" y="561115"/>
            <a:chExt cx="3573175" cy="1240068"/>
          </a:xfrm>
        </p:grpSpPr>
        <p:sp>
          <p:nvSpPr>
            <p:cNvPr id="4" name="矩形 3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>
              <a:extLst>
                <a:ext uri="{FF2B5EF4-FFF2-40B4-BE49-F238E27FC236}">
                  <a16:creationId xmlns:a16="http://schemas.microsoft.com/office/drawing/2014/main" id="{1831C9F2-F441-425F-877D-67F12DCCB345}"/>
                </a:ext>
              </a:extLst>
            </p:cNvPr>
            <p:cNvSpPr/>
            <p:nvPr/>
          </p:nvSpPr>
          <p:spPr>
            <a:xfrm>
              <a:off x="825503" y="561115"/>
              <a:ext cx="652522" cy="1240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en-US" altLang="zh-CN" sz="6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1</a:t>
              </a:r>
              <a:endParaRPr lang="zh-CN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sp>
          <p:nvSpPr>
            <p:cNvPr id="5" name="Rectangle 70">
              <a:extLst>
                <a:ext uri="{FF2B5EF4-FFF2-40B4-BE49-F238E27FC236}">
                  <a16:creationId xmlns:a16="http://schemas.microsoft.com/office/drawing/2014/main" id="{714ABC5B-D190-4270-9F7A-18AD1D9540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6736" y="867937"/>
              <a:ext cx="2831942" cy="626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912813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1pPr>
              <a:lvl2pPr marL="742950" indent="-28575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2pPr>
              <a:lvl3pPr marL="11430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3pPr>
              <a:lvl4pPr marL="16002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4pPr>
              <a:lvl5pPr marL="20574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5pPr>
              <a:lvl6pPr marL="25146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6pPr>
              <a:lvl7pPr marL="29718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7pPr>
              <a:lvl8pPr marL="34290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8pPr>
              <a:lvl9pPr marL="38862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TW" altLang="en-US" sz="3200" noProof="1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Open Sans" panose="020B0606030504020204" pitchFamily="34" charset="0"/>
                </a:rPr>
                <a:t>研究動機與目的</a:t>
              </a:r>
              <a:endParaRPr lang="zh-CN" altLang="en-US" sz="3200" noProof="1">
                <a:solidFill>
                  <a:schemeClr val="tx1">
                    <a:lumMod val="85000"/>
                    <a:lumOff val="1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Open Sans" panose="020B0606030504020204" pitchFamily="34" charset="0"/>
              </a:endParaRPr>
            </a:p>
          </p:txBody>
        </p:sp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id="{B0FB23FD-27E9-C936-BABD-1A879C4C4BC5}"/>
              </a:ext>
            </a:extLst>
          </p:cNvPr>
          <p:cNvSpPr/>
          <p:nvPr/>
        </p:nvSpPr>
        <p:spPr>
          <a:xfrm>
            <a:off x="9410007" y="241069"/>
            <a:ext cx="2394339" cy="617820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2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7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目</a:t>
            </a:r>
            <a:endParaRPr lang="en-US" altLang="zh-TW" sz="7000" b="1" dirty="0">
              <a:solidFill>
                <a:schemeClr val="tx1">
                  <a:lumMod val="85000"/>
                  <a:lumOff val="1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  <a:p>
            <a:pPr algn="ctr"/>
            <a:r>
              <a:rPr lang="zh-TW" altLang="en-US" sz="7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錄</a:t>
            </a:r>
          </a:p>
        </p:txBody>
      </p: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0903C8F2-B679-5B08-6AA5-7A5BC227F36E}"/>
              </a:ext>
            </a:extLst>
          </p:cNvPr>
          <p:cNvGrpSpPr/>
          <p:nvPr/>
        </p:nvGrpSpPr>
        <p:grpSpPr>
          <a:xfrm>
            <a:off x="825502" y="1918954"/>
            <a:ext cx="6348381" cy="1157625"/>
            <a:chOff x="825503" y="561115"/>
            <a:chExt cx="3573176" cy="1240068"/>
          </a:xfrm>
        </p:grpSpPr>
        <p:sp>
          <p:nvSpPr>
            <p:cNvPr id="20" name="矩形 19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>
              <a:extLst>
                <a:ext uri="{FF2B5EF4-FFF2-40B4-BE49-F238E27FC236}">
                  <a16:creationId xmlns:a16="http://schemas.microsoft.com/office/drawing/2014/main" id="{7B194CA2-D44C-C2C5-E056-77A0C2F283A5}"/>
                </a:ext>
              </a:extLst>
            </p:cNvPr>
            <p:cNvSpPr/>
            <p:nvPr/>
          </p:nvSpPr>
          <p:spPr>
            <a:xfrm>
              <a:off x="825503" y="561115"/>
              <a:ext cx="652522" cy="1240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en-US" altLang="zh-TW" sz="6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2</a:t>
              </a:r>
              <a:endParaRPr lang="zh-CN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sp>
          <p:nvSpPr>
            <p:cNvPr id="21" name="Rectangle 70">
              <a:extLst>
                <a:ext uri="{FF2B5EF4-FFF2-40B4-BE49-F238E27FC236}">
                  <a16:creationId xmlns:a16="http://schemas.microsoft.com/office/drawing/2014/main" id="{88D4F1D1-0ECB-2DE1-A6D5-FE87BD5BF2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6737" y="871789"/>
              <a:ext cx="2831942" cy="626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912813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1pPr>
              <a:lvl2pPr marL="742950" indent="-28575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2pPr>
              <a:lvl3pPr marL="11430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3pPr>
              <a:lvl4pPr marL="16002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4pPr>
              <a:lvl5pPr marL="20574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5pPr>
              <a:lvl6pPr marL="25146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6pPr>
              <a:lvl7pPr marL="29718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7pPr>
              <a:lvl8pPr marL="34290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8pPr>
              <a:lvl9pPr marL="38862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TW" altLang="en-US" sz="3200" noProof="1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Open Sans" panose="020B0606030504020204" pitchFamily="34" charset="0"/>
                </a:rPr>
                <a:t>研究方法</a:t>
              </a:r>
              <a:endParaRPr lang="zh-CN" altLang="en-US" sz="3200" noProof="1">
                <a:solidFill>
                  <a:schemeClr val="tx1">
                    <a:lumMod val="85000"/>
                    <a:lumOff val="1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Open Sans" panose="020B0606030504020204" pitchFamily="34" charset="0"/>
              </a:endParaRPr>
            </a:p>
          </p:txBody>
        </p:sp>
      </p:grp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9B3DFA64-4B35-1DA7-9439-898448BB5F84}"/>
              </a:ext>
            </a:extLst>
          </p:cNvPr>
          <p:cNvGrpSpPr/>
          <p:nvPr/>
        </p:nvGrpSpPr>
        <p:grpSpPr>
          <a:xfrm>
            <a:off x="825502" y="3229090"/>
            <a:ext cx="6348381" cy="1157625"/>
            <a:chOff x="825503" y="561115"/>
            <a:chExt cx="3573176" cy="1240068"/>
          </a:xfrm>
        </p:grpSpPr>
        <p:sp>
          <p:nvSpPr>
            <p:cNvPr id="23" name="矩形 22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>
              <a:extLst>
                <a:ext uri="{FF2B5EF4-FFF2-40B4-BE49-F238E27FC236}">
                  <a16:creationId xmlns:a16="http://schemas.microsoft.com/office/drawing/2014/main" id="{71FB846D-4293-9336-A981-D1F15FEFF01C}"/>
                </a:ext>
              </a:extLst>
            </p:cNvPr>
            <p:cNvSpPr/>
            <p:nvPr/>
          </p:nvSpPr>
          <p:spPr>
            <a:xfrm>
              <a:off x="825503" y="561115"/>
              <a:ext cx="652522" cy="1240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en-US" altLang="zh-TW" sz="6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3</a:t>
              </a:r>
              <a:endParaRPr lang="zh-CN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sp>
          <p:nvSpPr>
            <p:cNvPr id="24" name="Rectangle 70">
              <a:extLst>
                <a:ext uri="{FF2B5EF4-FFF2-40B4-BE49-F238E27FC236}">
                  <a16:creationId xmlns:a16="http://schemas.microsoft.com/office/drawing/2014/main" id="{1E1B8578-168B-FFB4-63EB-AAADB20215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6737" y="867937"/>
              <a:ext cx="2831942" cy="626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912813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1pPr>
              <a:lvl2pPr marL="742950" indent="-28575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2pPr>
              <a:lvl3pPr marL="11430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3pPr>
              <a:lvl4pPr marL="16002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4pPr>
              <a:lvl5pPr marL="20574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5pPr>
              <a:lvl6pPr marL="25146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6pPr>
              <a:lvl7pPr marL="29718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7pPr>
              <a:lvl8pPr marL="34290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8pPr>
              <a:lvl9pPr marL="38862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TW" altLang="en-US" sz="3200" noProof="1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Open Sans" panose="020B0606030504020204" pitchFamily="34" charset="0"/>
                </a:rPr>
                <a:t>目前進度流程</a:t>
              </a:r>
              <a:endParaRPr lang="zh-CN" altLang="en-US" sz="3200" noProof="1">
                <a:solidFill>
                  <a:schemeClr val="tx1">
                    <a:lumMod val="85000"/>
                    <a:lumOff val="1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Open Sans" panose="020B0606030504020204" pitchFamily="34" charset="0"/>
              </a:endParaRPr>
            </a:p>
          </p:txBody>
        </p:sp>
      </p:grp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356CF399-68F4-EE66-2C39-9D59A7C52ED3}"/>
              </a:ext>
            </a:extLst>
          </p:cNvPr>
          <p:cNvGrpSpPr/>
          <p:nvPr/>
        </p:nvGrpSpPr>
        <p:grpSpPr>
          <a:xfrm>
            <a:off x="825502" y="4537558"/>
            <a:ext cx="6348381" cy="1157625"/>
            <a:chOff x="825503" y="561115"/>
            <a:chExt cx="3573176" cy="1240068"/>
          </a:xfrm>
        </p:grpSpPr>
        <p:sp>
          <p:nvSpPr>
            <p:cNvPr id="13" name="矩形 12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>
              <a:extLst>
                <a:ext uri="{FF2B5EF4-FFF2-40B4-BE49-F238E27FC236}">
                  <a16:creationId xmlns:a16="http://schemas.microsoft.com/office/drawing/2014/main" id="{80D4F0B6-6E15-68B5-B9A4-2E9AA054BF30}"/>
                </a:ext>
              </a:extLst>
            </p:cNvPr>
            <p:cNvSpPr/>
            <p:nvPr/>
          </p:nvSpPr>
          <p:spPr>
            <a:xfrm>
              <a:off x="825503" y="561115"/>
              <a:ext cx="652522" cy="1240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en-US" altLang="zh-TW" sz="6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4</a:t>
              </a:r>
              <a:endParaRPr lang="zh-CN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sp>
          <p:nvSpPr>
            <p:cNvPr id="14" name="Rectangle 70">
              <a:extLst>
                <a:ext uri="{FF2B5EF4-FFF2-40B4-BE49-F238E27FC236}">
                  <a16:creationId xmlns:a16="http://schemas.microsoft.com/office/drawing/2014/main" id="{6A280DC0-FA07-6FA7-8D45-41FDD9B128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6737" y="867937"/>
              <a:ext cx="2831942" cy="626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912813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1pPr>
              <a:lvl2pPr marL="742950" indent="-28575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2pPr>
              <a:lvl3pPr marL="11430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3pPr>
              <a:lvl4pPr marL="16002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4pPr>
              <a:lvl5pPr marL="20574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5pPr>
              <a:lvl6pPr marL="25146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6pPr>
              <a:lvl7pPr marL="29718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7pPr>
              <a:lvl8pPr marL="34290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8pPr>
              <a:lvl9pPr marL="38862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TW" altLang="en-US" sz="3200" noProof="1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Open Sans" panose="020B0606030504020204" pitchFamily="34" charset="0"/>
                </a:rPr>
                <a:t>總結</a:t>
              </a:r>
              <a:endParaRPr lang="zh-CN" altLang="en-US" sz="3200" noProof="1">
                <a:solidFill>
                  <a:schemeClr val="tx1">
                    <a:lumMod val="85000"/>
                    <a:lumOff val="1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3641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6">
            <a:extLst>
              <a:ext uri="{FF2B5EF4-FFF2-40B4-BE49-F238E27FC236}">
                <a16:creationId xmlns:a16="http://schemas.microsoft.com/office/drawing/2014/main" id="{093E3777-7376-714F-A3FB-F857DB3F97E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群組 3">
            <a:extLst>
              <a:ext uri="{FF2B5EF4-FFF2-40B4-BE49-F238E27FC236}">
                <a16:creationId xmlns:a16="http://schemas.microsoft.com/office/drawing/2014/main" id="{04D9E870-2A24-65DF-3AF9-95C9DD898F91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5" name="文本框 3">
              <a:extLst>
                <a:ext uri="{FF2B5EF4-FFF2-40B4-BE49-F238E27FC236}">
                  <a16:creationId xmlns:a16="http://schemas.microsoft.com/office/drawing/2014/main" id="{3EDC8ECC-C721-5058-7DE3-AC931BAC95C2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22CCD07F-E4BA-0553-03C2-A6107CC75E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0B3055A1-C7B9-3F18-0EFC-2AFA02E7E0D6}"/>
              </a:ext>
            </a:extLst>
          </p:cNvPr>
          <p:cNvSpPr/>
          <p:nvPr/>
        </p:nvSpPr>
        <p:spPr>
          <a:xfrm>
            <a:off x="2367292" y="584776"/>
            <a:ext cx="21533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ER-Model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72E3881A-AFFE-C314-1DB7-33CD577A59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5093" y="954108"/>
            <a:ext cx="9227495" cy="5619037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D24D6D49-C25E-2F69-DEA2-8A4CF1D80B28}"/>
              </a:ext>
            </a:extLst>
          </p:cNvPr>
          <p:cNvSpPr txBox="1"/>
          <p:nvPr/>
        </p:nvSpPr>
        <p:spPr>
          <a:xfrm>
            <a:off x="5573955" y="351727"/>
            <a:ext cx="6123560" cy="369332"/>
          </a:xfrm>
          <a:prstGeom prst="rect">
            <a:avLst/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TW" dirty="0"/>
              <a:t>Normalization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14322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9437B110-D40B-4DE7-C4A8-898C13A78C3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785590" y="2220927"/>
            <a:ext cx="2454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實際應用</a:t>
            </a:r>
            <a:endParaRPr lang="zh-CN" altLang="en-US" sz="3600" dirty="0"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785590" y="3078748"/>
            <a:ext cx="51040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目前的進度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342900" indent="-342900">
              <a:buAutoNum type="arabicPeriod"/>
            </a:pP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往後的進度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286668" y="1851783"/>
            <a:ext cx="45719" cy="2529506"/>
          </a:xfrm>
          <a:custGeom>
            <a:avLst/>
            <a:gdLst>
              <a:gd name="connsiteX0" fmla="*/ 0 w 45719"/>
              <a:gd name="connsiteY0" fmla="*/ 0 h 2529506"/>
              <a:gd name="connsiteX1" fmla="*/ 45719 w 45719"/>
              <a:gd name="connsiteY1" fmla="*/ 0 h 2529506"/>
              <a:gd name="connsiteX2" fmla="*/ 45719 w 45719"/>
              <a:gd name="connsiteY2" fmla="*/ 556491 h 2529506"/>
              <a:gd name="connsiteX3" fmla="*/ 45719 w 45719"/>
              <a:gd name="connsiteY3" fmla="*/ 1214163 h 2529506"/>
              <a:gd name="connsiteX4" fmla="*/ 45719 w 45719"/>
              <a:gd name="connsiteY4" fmla="*/ 1897130 h 2529506"/>
              <a:gd name="connsiteX5" fmla="*/ 45719 w 45719"/>
              <a:gd name="connsiteY5" fmla="*/ 2529506 h 2529506"/>
              <a:gd name="connsiteX6" fmla="*/ 0 w 45719"/>
              <a:gd name="connsiteY6" fmla="*/ 2529506 h 2529506"/>
              <a:gd name="connsiteX7" fmla="*/ 0 w 45719"/>
              <a:gd name="connsiteY7" fmla="*/ 1897130 h 2529506"/>
              <a:gd name="connsiteX8" fmla="*/ 0 w 45719"/>
              <a:gd name="connsiteY8" fmla="*/ 1315343 h 2529506"/>
              <a:gd name="connsiteX9" fmla="*/ 0 w 45719"/>
              <a:gd name="connsiteY9" fmla="*/ 657672 h 2529506"/>
              <a:gd name="connsiteX10" fmla="*/ 0 w 45719"/>
              <a:gd name="connsiteY10" fmla="*/ 0 h 2529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5719" h="2529506" fill="none" extrusionOk="0">
                <a:moveTo>
                  <a:pt x="0" y="0"/>
                </a:moveTo>
                <a:cubicBezTo>
                  <a:pt x="17786" y="-1838"/>
                  <a:pt x="25749" y="-391"/>
                  <a:pt x="45719" y="0"/>
                </a:cubicBezTo>
                <a:cubicBezTo>
                  <a:pt x="66353" y="129798"/>
                  <a:pt x="18713" y="286946"/>
                  <a:pt x="45719" y="556491"/>
                </a:cubicBezTo>
                <a:cubicBezTo>
                  <a:pt x="72725" y="826036"/>
                  <a:pt x="13689" y="949818"/>
                  <a:pt x="45719" y="1214163"/>
                </a:cubicBezTo>
                <a:cubicBezTo>
                  <a:pt x="77749" y="1478508"/>
                  <a:pt x="44229" y="1558064"/>
                  <a:pt x="45719" y="1897130"/>
                </a:cubicBezTo>
                <a:cubicBezTo>
                  <a:pt x="47209" y="2236196"/>
                  <a:pt x="38124" y="2398746"/>
                  <a:pt x="45719" y="2529506"/>
                </a:cubicBezTo>
                <a:cubicBezTo>
                  <a:pt x="25971" y="2531345"/>
                  <a:pt x="11511" y="2530701"/>
                  <a:pt x="0" y="2529506"/>
                </a:cubicBezTo>
                <a:cubicBezTo>
                  <a:pt x="-23419" y="2397577"/>
                  <a:pt x="11517" y="2197445"/>
                  <a:pt x="0" y="1897130"/>
                </a:cubicBezTo>
                <a:cubicBezTo>
                  <a:pt x="-11517" y="1596815"/>
                  <a:pt x="1116" y="1535859"/>
                  <a:pt x="0" y="1315343"/>
                </a:cubicBezTo>
                <a:cubicBezTo>
                  <a:pt x="-1116" y="1094827"/>
                  <a:pt x="15690" y="825370"/>
                  <a:pt x="0" y="657672"/>
                </a:cubicBezTo>
                <a:cubicBezTo>
                  <a:pt x="-15690" y="489974"/>
                  <a:pt x="-8042" y="287261"/>
                  <a:pt x="0" y="0"/>
                </a:cubicBezTo>
                <a:close/>
              </a:path>
              <a:path w="45719" h="2529506" stroke="0" extrusionOk="0">
                <a:moveTo>
                  <a:pt x="0" y="0"/>
                </a:moveTo>
                <a:cubicBezTo>
                  <a:pt x="11779" y="-425"/>
                  <a:pt x="30004" y="196"/>
                  <a:pt x="45719" y="0"/>
                </a:cubicBezTo>
                <a:cubicBezTo>
                  <a:pt x="55692" y="196601"/>
                  <a:pt x="44991" y="438004"/>
                  <a:pt x="45719" y="682967"/>
                </a:cubicBezTo>
                <a:cubicBezTo>
                  <a:pt x="46447" y="927930"/>
                  <a:pt x="59067" y="1082071"/>
                  <a:pt x="45719" y="1290048"/>
                </a:cubicBezTo>
                <a:cubicBezTo>
                  <a:pt x="32371" y="1498025"/>
                  <a:pt x="20566" y="1729068"/>
                  <a:pt x="45719" y="1973015"/>
                </a:cubicBezTo>
                <a:cubicBezTo>
                  <a:pt x="70872" y="2216962"/>
                  <a:pt x="20392" y="2361725"/>
                  <a:pt x="45719" y="2529506"/>
                </a:cubicBezTo>
                <a:cubicBezTo>
                  <a:pt x="23415" y="2529774"/>
                  <a:pt x="18465" y="2528950"/>
                  <a:pt x="0" y="2529506"/>
                </a:cubicBezTo>
                <a:cubicBezTo>
                  <a:pt x="18309" y="2241217"/>
                  <a:pt x="25171" y="2168382"/>
                  <a:pt x="0" y="1922425"/>
                </a:cubicBezTo>
                <a:cubicBezTo>
                  <a:pt x="-25171" y="1676468"/>
                  <a:pt x="18497" y="1568848"/>
                  <a:pt x="0" y="1315343"/>
                </a:cubicBezTo>
                <a:cubicBezTo>
                  <a:pt x="-18497" y="1061838"/>
                  <a:pt x="16950" y="850825"/>
                  <a:pt x="0" y="708262"/>
                </a:cubicBezTo>
                <a:cubicBezTo>
                  <a:pt x="-16950" y="565699"/>
                  <a:pt x="13260" y="209151"/>
                  <a:pt x="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44741629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129C979F-E4A8-B095-652C-90ABCA52C735}"/>
              </a:ext>
            </a:extLst>
          </p:cNvPr>
          <p:cNvSpPr/>
          <p:nvPr/>
        </p:nvSpPr>
        <p:spPr>
          <a:xfrm>
            <a:off x="2996610" y="2220927"/>
            <a:ext cx="1836855" cy="1721839"/>
          </a:xfrm>
          <a:custGeom>
            <a:avLst/>
            <a:gdLst>
              <a:gd name="connsiteX0" fmla="*/ 0 w 1836855"/>
              <a:gd name="connsiteY0" fmla="*/ 286979 h 1721839"/>
              <a:gd name="connsiteX1" fmla="*/ 286979 w 1836855"/>
              <a:gd name="connsiteY1" fmla="*/ 0 h 1721839"/>
              <a:gd name="connsiteX2" fmla="*/ 1549876 w 1836855"/>
              <a:gd name="connsiteY2" fmla="*/ 0 h 1721839"/>
              <a:gd name="connsiteX3" fmla="*/ 1836855 w 1836855"/>
              <a:gd name="connsiteY3" fmla="*/ 286979 h 1721839"/>
              <a:gd name="connsiteX4" fmla="*/ 1836855 w 1836855"/>
              <a:gd name="connsiteY4" fmla="*/ 1434860 h 1721839"/>
              <a:gd name="connsiteX5" fmla="*/ 1549876 w 1836855"/>
              <a:gd name="connsiteY5" fmla="*/ 1721839 h 1721839"/>
              <a:gd name="connsiteX6" fmla="*/ 286979 w 1836855"/>
              <a:gd name="connsiteY6" fmla="*/ 1721839 h 1721839"/>
              <a:gd name="connsiteX7" fmla="*/ 0 w 1836855"/>
              <a:gd name="connsiteY7" fmla="*/ 1434860 h 1721839"/>
              <a:gd name="connsiteX8" fmla="*/ 0 w 1836855"/>
              <a:gd name="connsiteY8" fmla="*/ 286979 h 1721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36855" h="1721839" extrusionOk="0">
                <a:moveTo>
                  <a:pt x="0" y="286979"/>
                </a:moveTo>
                <a:cubicBezTo>
                  <a:pt x="2923" y="137577"/>
                  <a:pt x="109738" y="-10988"/>
                  <a:pt x="286979" y="0"/>
                </a:cubicBezTo>
                <a:cubicBezTo>
                  <a:pt x="478191" y="-75775"/>
                  <a:pt x="975139" y="68082"/>
                  <a:pt x="1549876" y="0"/>
                </a:cubicBezTo>
                <a:cubicBezTo>
                  <a:pt x="1703020" y="-29923"/>
                  <a:pt x="1839221" y="107704"/>
                  <a:pt x="1836855" y="286979"/>
                </a:cubicBezTo>
                <a:cubicBezTo>
                  <a:pt x="1814737" y="531155"/>
                  <a:pt x="1853239" y="1274689"/>
                  <a:pt x="1836855" y="1434860"/>
                </a:cubicBezTo>
                <a:cubicBezTo>
                  <a:pt x="1832937" y="1601988"/>
                  <a:pt x="1709340" y="1727901"/>
                  <a:pt x="1549876" y="1721839"/>
                </a:cubicBezTo>
                <a:cubicBezTo>
                  <a:pt x="1383707" y="1829486"/>
                  <a:pt x="840978" y="1758975"/>
                  <a:pt x="286979" y="1721839"/>
                </a:cubicBezTo>
                <a:cubicBezTo>
                  <a:pt x="124582" y="1730370"/>
                  <a:pt x="355" y="1613662"/>
                  <a:pt x="0" y="1434860"/>
                </a:cubicBezTo>
                <a:cubicBezTo>
                  <a:pt x="-25232" y="1196913"/>
                  <a:pt x="-57944" y="690417"/>
                  <a:pt x="0" y="286979"/>
                </a:cubicBezTo>
                <a:close/>
              </a:path>
            </a:pathLst>
          </a:custGeom>
          <a:noFill/>
          <a:ln w="28575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03341530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b="1" dirty="0">
                <a:solidFill>
                  <a:schemeClr val="tx1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3</a:t>
            </a:r>
            <a:endParaRPr lang="zh-TW" altLang="en-US" sz="6000" b="1" dirty="0">
              <a:solidFill>
                <a:schemeClr val="tx1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41663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6">
            <a:extLst>
              <a:ext uri="{FF2B5EF4-FFF2-40B4-BE49-F238E27FC236}">
                <a16:creationId xmlns:a16="http://schemas.microsoft.com/office/drawing/2014/main" id="{093E3777-7376-714F-A3FB-F857DB3F97E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群組 3">
            <a:extLst>
              <a:ext uri="{FF2B5EF4-FFF2-40B4-BE49-F238E27FC236}">
                <a16:creationId xmlns:a16="http://schemas.microsoft.com/office/drawing/2014/main" id="{04D9E870-2A24-65DF-3AF9-95C9DD898F91}"/>
              </a:ext>
            </a:extLst>
          </p:cNvPr>
          <p:cNvGrpSpPr/>
          <p:nvPr/>
        </p:nvGrpSpPr>
        <p:grpSpPr>
          <a:xfrm>
            <a:off x="0" y="387457"/>
            <a:ext cx="3647844" cy="584775"/>
            <a:chOff x="0" y="387457"/>
            <a:chExt cx="3647844" cy="584775"/>
          </a:xfrm>
        </p:grpSpPr>
        <p:sp>
          <p:nvSpPr>
            <p:cNvPr id="5" name="文本框 3">
              <a:extLst>
                <a:ext uri="{FF2B5EF4-FFF2-40B4-BE49-F238E27FC236}">
                  <a16:creationId xmlns:a16="http://schemas.microsoft.com/office/drawing/2014/main" id="{3EDC8ECC-C721-5058-7DE3-AC931BAC95C2}"/>
                </a:ext>
              </a:extLst>
            </p:cNvPr>
            <p:cNvSpPr txBox="1"/>
            <p:nvPr/>
          </p:nvSpPr>
          <p:spPr>
            <a:xfrm>
              <a:off x="269644" y="387457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應用－畫面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22CCD07F-E4BA-0553-03C2-A6107CC75E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0B3055A1-C7B9-3F18-0EFC-2AFA02E7E0D6}"/>
              </a:ext>
            </a:extLst>
          </p:cNvPr>
          <p:cNvSpPr/>
          <p:nvPr/>
        </p:nvSpPr>
        <p:spPr>
          <a:xfrm>
            <a:off x="2367292" y="584776"/>
            <a:ext cx="21533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使用者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2" name="2022-10-04 19-57-29">
            <a:hlinkClick r:id="" action="ppaction://media"/>
            <a:extLst>
              <a:ext uri="{FF2B5EF4-FFF2-40B4-BE49-F238E27FC236}">
                <a16:creationId xmlns:a16="http://schemas.microsoft.com/office/drawing/2014/main" id="{CD1326C4-C7AE-7CDD-25B2-88202BAD6B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471463" y="1273267"/>
            <a:ext cx="9360000" cy="526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863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6">
            <a:extLst>
              <a:ext uri="{FF2B5EF4-FFF2-40B4-BE49-F238E27FC236}">
                <a16:creationId xmlns:a16="http://schemas.microsoft.com/office/drawing/2014/main" id="{093E3777-7376-714F-A3FB-F857DB3F97E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0B3055A1-C7B9-3F18-0EFC-2AFA02E7E0D6}"/>
              </a:ext>
            </a:extLst>
          </p:cNvPr>
          <p:cNvSpPr/>
          <p:nvPr/>
        </p:nvSpPr>
        <p:spPr>
          <a:xfrm>
            <a:off x="2367292" y="584776"/>
            <a:ext cx="21533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存放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10" name="2022-10-04 20-18-18">
            <a:hlinkClick r:id="" action="ppaction://media"/>
            <a:extLst>
              <a:ext uri="{FF2B5EF4-FFF2-40B4-BE49-F238E27FC236}">
                <a16:creationId xmlns:a16="http://schemas.microsoft.com/office/drawing/2014/main" id="{57FD777A-3C49-C00E-2CA7-A4B310E8D6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36674" y="1273267"/>
            <a:ext cx="9360000" cy="5265000"/>
          </a:xfrm>
          <a:prstGeom prst="rect">
            <a:avLst/>
          </a:prstGeom>
        </p:spPr>
      </p:pic>
      <p:grpSp>
        <p:nvGrpSpPr>
          <p:cNvPr id="15" name="群組 14">
            <a:extLst>
              <a:ext uri="{FF2B5EF4-FFF2-40B4-BE49-F238E27FC236}">
                <a16:creationId xmlns:a16="http://schemas.microsoft.com/office/drawing/2014/main" id="{07829585-2C5D-BB04-4F2B-A1E0C4E5030E}"/>
              </a:ext>
            </a:extLst>
          </p:cNvPr>
          <p:cNvGrpSpPr/>
          <p:nvPr/>
        </p:nvGrpSpPr>
        <p:grpSpPr>
          <a:xfrm>
            <a:off x="0" y="387457"/>
            <a:ext cx="3647844" cy="584775"/>
            <a:chOff x="0" y="387457"/>
            <a:chExt cx="3647844" cy="584775"/>
          </a:xfrm>
        </p:grpSpPr>
        <p:sp>
          <p:nvSpPr>
            <p:cNvPr id="16" name="文本框 3">
              <a:extLst>
                <a:ext uri="{FF2B5EF4-FFF2-40B4-BE49-F238E27FC236}">
                  <a16:creationId xmlns:a16="http://schemas.microsoft.com/office/drawing/2014/main" id="{A362D73E-F36A-DAFA-024D-CF6777369148}"/>
                </a:ext>
              </a:extLst>
            </p:cNvPr>
            <p:cNvSpPr txBox="1"/>
            <p:nvPr/>
          </p:nvSpPr>
          <p:spPr>
            <a:xfrm>
              <a:off x="269644" y="387457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應用－畫面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17" name="直線接點 16">
              <a:extLst>
                <a:ext uri="{FF2B5EF4-FFF2-40B4-BE49-F238E27FC236}">
                  <a16:creationId xmlns:a16="http://schemas.microsoft.com/office/drawing/2014/main" id="{81B65EA7-F2AC-5A21-F88B-8D5CB2261E8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29769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3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6">
            <a:extLst>
              <a:ext uri="{FF2B5EF4-FFF2-40B4-BE49-F238E27FC236}">
                <a16:creationId xmlns:a16="http://schemas.microsoft.com/office/drawing/2014/main" id="{093E3777-7376-714F-A3FB-F857DB3F97E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0B3055A1-C7B9-3F18-0EFC-2AFA02E7E0D6}"/>
              </a:ext>
            </a:extLst>
          </p:cNvPr>
          <p:cNvSpPr/>
          <p:nvPr/>
        </p:nvSpPr>
        <p:spPr>
          <a:xfrm>
            <a:off x="2367292" y="584776"/>
            <a:ext cx="21533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拿取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7" name="2022-10-04 19-59-09">
            <a:hlinkClick r:id="" action="ppaction://media"/>
            <a:extLst>
              <a:ext uri="{FF2B5EF4-FFF2-40B4-BE49-F238E27FC236}">
                <a16:creationId xmlns:a16="http://schemas.microsoft.com/office/drawing/2014/main" id="{0F17A899-BCDC-AD1C-B76E-3CC76A50F0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43320" y="1273267"/>
            <a:ext cx="9360000" cy="5265000"/>
          </a:xfrm>
          <a:prstGeom prst="rect">
            <a:avLst/>
          </a:prstGeom>
        </p:spPr>
      </p:pic>
      <p:grpSp>
        <p:nvGrpSpPr>
          <p:cNvPr id="13" name="群組 12">
            <a:extLst>
              <a:ext uri="{FF2B5EF4-FFF2-40B4-BE49-F238E27FC236}">
                <a16:creationId xmlns:a16="http://schemas.microsoft.com/office/drawing/2014/main" id="{065A21B7-3825-DF1D-2045-620383BE1563}"/>
              </a:ext>
            </a:extLst>
          </p:cNvPr>
          <p:cNvGrpSpPr/>
          <p:nvPr/>
        </p:nvGrpSpPr>
        <p:grpSpPr>
          <a:xfrm>
            <a:off x="0" y="387457"/>
            <a:ext cx="3647844" cy="584775"/>
            <a:chOff x="0" y="387457"/>
            <a:chExt cx="3647844" cy="584775"/>
          </a:xfrm>
        </p:grpSpPr>
        <p:sp>
          <p:nvSpPr>
            <p:cNvPr id="14" name="文本框 3">
              <a:extLst>
                <a:ext uri="{FF2B5EF4-FFF2-40B4-BE49-F238E27FC236}">
                  <a16:creationId xmlns:a16="http://schemas.microsoft.com/office/drawing/2014/main" id="{80259205-C403-A77E-7563-C10DC96E81F6}"/>
                </a:ext>
              </a:extLst>
            </p:cNvPr>
            <p:cNvSpPr txBox="1"/>
            <p:nvPr/>
          </p:nvSpPr>
          <p:spPr>
            <a:xfrm>
              <a:off x="269644" y="387457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應用－畫面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15" name="直線接點 14">
              <a:extLst>
                <a:ext uri="{FF2B5EF4-FFF2-40B4-BE49-F238E27FC236}">
                  <a16:creationId xmlns:a16="http://schemas.microsoft.com/office/drawing/2014/main" id="{78F01F58-E921-95CC-894E-8CED2B38EBB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4934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6">
            <a:extLst>
              <a:ext uri="{FF2B5EF4-FFF2-40B4-BE49-F238E27FC236}">
                <a16:creationId xmlns:a16="http://schemas.microsoft.com/office/drawing/2014/main" id="{093E3777-7376-714F-A3FB-F857DB3F97E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0B3055A1-C7B9-3F18-0EFC-2AFA02E7E0D6}"/>
              </a:ext>
            </a:extLst>
          </p:cNvPr>
          <p:cNvSpPr/>
          <p:nvPr/>
        </p:nvSpPr>
        <p:spPr>
          <a:xfrm>
            <a:off x="2367292" y="584776"/>
            <a:ext cx="21533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組合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7" name="2022-10-04 19-59-39">
            <a:hlinkClick r:id="" action="ppaction://media"/>
            <a:extLst>
              <a:ext uri="{FF2B5EF4-FFF2-40B4-BE49-F238E27FC236}">
                <a16:creationId xmlns:a16="http://schemas.microsoft.com/office/drawing/2014/main" id="{B3F8F0F0-0E1A-5825-C60F-C0782DEC97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462298" y="1273267"/>
            <a:ext cx="9360000" cy="5265000"/>
          </a:xfrm>
          <a:prstGeom prst="rect">
            <a:avLst/>
          </a:prstGeom>
        </p:spPr>
      </p:pic>
      <p:grpSp>
        <p:nvGrpSpPr>
          <p:cNvPr id="13" name="群組 12">
            <a:extLst>
              <a:ext uri="{FF2B5EF4-FFF2-40B4-BE49-F238E27FC236}">
                <a16:creationId xmlns:a16="http://schemas.microsoft.com/office/drawing/2014/main" id="{1A119BE9-067F-3FC4-507A-E98CB9E9B251}"/>
              </a:ext>
            </a:extLst>
          </p:cNvPr>
          <p:cNvGrpSpPr/>
          <p:nvPr/>
        </p:nvGrpSpPr>
        <p:grpSpPr>
          <a:xfrm>
            <a:off x="0" y="387457"/>
            <a:ext cx="3647844" cy="584775"/>
            <a:chOff x="0" y="387457"/>
            <a:chExt cx="3647844" cy="584775"/>
          </a:xfrm>
        </p:grpSpPr>
        <p:sp>
          <p:nvSpPr>
            <p:cNvPr id="14" name="文本框 3">
              <a:extLst>
                <a:ext uri="{FF2B5EF4-FFF2-40B4-BE49-F238E27FC236}">
                  <a16:creationId xmlns:a16="http://schemas.microsoft.com/office/drawing/2014/main" id="{AE6D2352-75B0-A01B-C6D8-7FCDA3322593}"/>
                </a:ext>
              </a:extLst>
            </p:cNvPr>
            <p:cNvSpPr txBox="1"/>
            <p:nvPr/>
          </p:nvSpPr>
          <p:spPr>
            <a:xfrm>
              <a:off x="269644" y="387457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應用－畫面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15" name="直線接點 14">
              <a:extLst>
                <a:ext uri="{FF2B5EF4-FFF2-40B4-BE49-F238E27FC236}">
                  <a16:creationId xmlns:a16="http://schemas.microsoft.com/office/drawing/2014/main" id="{C3F95FC8-C38B-E389-A16F-AAC4B0410C2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40847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6">
            <a:extLst>
              <a:ext uri="{FF2B5EF4-FFF2-40B4-BE49-F238E27FC236}">
                <a16:creationId xmlns:a16="http://schemas.microsoft.com/office/drawing/2014/main" id="{093E3777-7376-714F-A3FB-F857DB3F97E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0B3055A1-C7B9-3F18-0EFC-2AFA02E7E0D6}"/>
              </a:ext>
            </a:extLst>
          </p:cNvPr>
          <p:cNvSpPr/>
          <p:nvPr/>
        </p:nvSpPr>
        <p:spPr>
          <a:xfrm>
            <a:off x="2367292" y="584776"/>
            <a:ext cx="21533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想法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6459759D-3C37-EEA0-3009-0A14EAF31E5C}"/>
              </a:ext>
            </a:extLst>
          </p:cNvPr>
          <p:cNvGrpSpPr/>
          <p:nvPr/>
        </p:nvGrpSpPr>
        <p:grpSpPr>
          <a:xfrm>
            <a:off x="0" y="387457"/>
            <a:ext cx="3647844" cy="584775"/>
            <a:chOff x="0" y="387457"/>
            <a:chExt cx="3647844" cy="58477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A4B843EA-1070-ECC6-EAC1-F25CAF75F7D0}"/>
                </a:ext>
              </a:extLst>
            </p:cNvPr>
            <p:cNvSpPr txBox="1"/>
            <p:nvPr/>
          </p:nvSpPr>
          <p:spPr>
            <a:xfrm>
              <a:off x="269644" y="387457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之後進度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5" name="直線接點 4">
              <a:extLst>
                <a:ext uri="{FF2B5EF4-FFF2-40B4-BE49-F238E27FC236}">
                  <a16:creationId xmlns:a16="http://schemas.microsoft.com/office/drawing/2014/main" id="{0BD0CD53-A570-A253-7107-E8B6C8DB2F2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id="{829CDA8B-2708-76A7-B5A3-DBFF08ADC478}"/>
              </a:ext>
            </a:extLst>
          </p:cNvPr>
          <p:cNvSpPr/>
          <p:nvPr/>
        </p:nvSpPr>
        <p:spPr>
          <a:xfrm>
            <a:off x="494485" y="1287244"/>
            <a:ext cx="510408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TW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硬體接上軟體</a:t>
            </a:r>
            <a:endParaRPr lang="en-US" altLang="zh-TW" sz="36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畫面與功能更完整</a:t>
            </a:r>
            <a:endParaRPr lang="en-US" altLang="zh-TW" sz="36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提高辨識率</a:t>
            </a:r>
            <a:endParaRPr lang="en-US" altLang="zh-TW" sz="36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64060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D354092B-D3AA-4958-80DD-B336A6C124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流程图: 接点 1">
            <a:extLst>
              <a:ext uri="{FF2B5EF4-FFF2-40B4-BE49-F238E27FC236}">
                <a16:creationId xmlns:a16="http://schemas.microsoft.com/office/drawing/2014/main" id="{94F96DAC-7FFF-4C0F-A730-47ED98B9C4FE}"/>
              </a:ext>
            </a:extLst>
          </p:cNvPr>
          <p:cNvSpPr/>
          <p:nvPr/>
        </p:nvSpPr>
        <p:spPr>
          <a:xfrm>
            <a:off x="3378641" y="711642"/>
            <a:ext cx="5434716" cy="543471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>
            <a:extLst>
              <a:ext uri="{FF2B5EF4-FFF2-40B4-BE49-F238E27FC236}">
                <a16:creationId xmlns:a16="http://schemas.microsoft.com/office/drawing/2014/main" id="{7DB3855D-4E37-4105-8AD8-248CDDA95B6B}"/>
              </a:ext>
            </a:extLst>
          </p:cNvPr>
          <p:cNvSpPr/>
          <p:nvPr/>
        </p:nvSpPr>
        <p:spPr>
          <a:xfrm>
            <a:off x="4124877" y="2771095"/>
            <a:ext cx="3942243" cy="1315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sz="7000" dirty="0">
                <a:solidFill>
                  <a:schemeClr val="bg2">
                    <a:lumMod val="25000"/>
                  </a:schemeClr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+mn-lt"/>
              </a:rPr>
              <a:t>THANKS</a:t>
            </a:r>
            <a:endParaRPr lang="zh-CN" altLang="en-US" sz="7000" dirty="0">
              <a:solidFill>
                <a:schemeClr val="bg2">
                  <a:lumMod val="25000"/>
                </a:schemeClr>
              </a:solidFill>
              <a:latin typeface="思源黑体 CN" panose="020B0500000000000000" pitchFamily="34" charset="-122"/>
              <a:ea typeface="思源黑体 CN" panose="020B0500000000000000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558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6">
            <a:extLst>
              <a:ext uri="{FF2B5EF4-FFF2-40B4-BE49-F238E27FC236}">
                <a16:creationId xmlns:a16="http://schemas.microsoft.com/office/drawing/2014/main" id="{B9949EED-E977-95B4-AEC2-AD4AFEE79E0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785590" y="2220927"/>
            <a:ext cx="2454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研究動機</a:t>
            </a:r>
            <a:endParaRPr lang="zh-CN" altLang="en-US" sz="3600" dirty="0"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785590" y="3078748"/>
            <a:ext cx="51040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1.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 訂定這個專題主旨的想法理由及動機</a:t>
            </a:r>
            <a:b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</a:br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2.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 主題的分類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286668" y="1851783"/>
            <a:ext cx="45719" cy="2529506"/>
          </a:xfrm>
          <a:custGeom>
            <a:avLst/>
            <a:gdLst>
              <a:gd name="connsiteX0" fmla="*/ 0 w 45719"/>
              <a:gd name="connsiteY0" fmla="*/ 0 h 2529506"/>
              <a:gd name="connsiteX1" fmla="*/ 45719 w 45719"/>
              <a:gd name="connsiteY1" fmla="*/ 0 h 2529506"/>
              <a:gd name="connsiteX2" fmla="*/ 45719 w 45719"/>
              <a:gd name="connsiteY2" fmla="*/ 556491 h 2529506"/>
              <a:gd name="connsiteX3" fmla="*/ 45719 w 45719"/>
              <a:gd name="connsiteY3" fmla="*/ 1214163 h 2529506"/>
              <a:gd name="connsiteX4" fmla="*/ 45719 w 45719"/>
              <a:gd name="connsiteY4" fmla="*/ 1897130 h 2529506"/>
              <a:gd name="connsiteX5" fmla="*/ 45719 w 45719"/>
              <a:gd name="connsiteY5" fmla="*/ 2529506 h 2529506"/>
              <a:gd name="connsiteX6" fmla="*/ 0 w 45719"/>
              <a:gd name="connsiteY6" fmla="*/ 2529506 h 2529506"/>
              <a:gd name="connsiteX7" fmla="*/ 0 w 45719"/>
              <a:gd name="connsiteY7" fmla="*/ 1897130 h 2529506"/>
              <a:gd name="connsiteX8" fmla="*/ 0 w 45719"/>
              <a:gd name="connsiteY8" fmla="*/ 1315343 h 2529506"/>
              <a:gd name="connsiteX9" fmla="*/ 0 w 45719"/>
              <a:gd name="connsiteY9" fmla="*/ 657672 h 2529506"/>
              <a:gd name="connsiteX10" fmla="*/ 0 w 45719"/>
              <a:gd name="connsiteY10" fmla="*/ 0 h 2529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5719" h="2529506" fill="none" extrusionOk="0">
                <a:moveTo>
                  <a:pt x="0" y="0"/>
                </a:moveTo>
                <a:cubicBezTo>
                  <a:pt x="17786" y="-1838"/>
                  <a:pt x="25749" y="-391"/>
                  <a:pt x="45719" y="0"/>
                </a:cubicBezTo>
                <a:cubicBezTo>
                  <a:pt x="66353" y="129798"/>
                  <a:pt x="18713" y="286946"/>
                  <a:pt x="45719" y="556491"/>
                </a:cubicBezTo>
                <a:cubicBezTo>
                  <a:pt x="72725" y="826036"/>
                  <a:pt x="13689" y="949818"/>
                  <a:pt x="45719" y="1214163"/>
                </a:cubicBezTo>
                <a:cubicBezTo>
                  <a:pt x="77749" y="1478508"/>
                  <a:pt x="44229" y="1558064"/>
                  <a:pt x="45719" y="1897130"/>
                </a:cubicBezTo>
                <a:cubicBezTo>
                  <a:pt x="47209" y="2236196"/>
                  <a:pt x="38124" y="2398746"/>
                  <a:pt x="45719" y="2529506"/>
                </a:cubicBezTo>
                <a:cubicBezTo>
                  <a:pt x="25971" y="2531345"/>
                  <a:pt x="11511" y="2530701"/>
                  <a:pt x="0" y="2529506"/>
                </a:cubicBezTo>
                <a:cubicBezTo>
                  <a:pt x="-23419" y="2397577"/>
                  <a:pt x="11517" y="2197445"/>
                  <a:pt x="0" y="1897130"/>
                </a:cubicBezTo>
                <a:cubicBezTo>
                  <a:pt x="-11517" y="1596815"/>
                  <a:pt x="1116" y="1535859"/>
                  <a:pt x="0" y="1315343"/>
                </a:cubicBezTo>
                <a:cubicBezTo>
                  <a:pt x="-1116" y="1094827"/>
                  <a:pt x="15690" y="825370"/>
                  <a:pt x="0" y="657672"/>
                </a:cubicBezTo>
                <a:cubicBezTo>
                  <a:pt x="-15690" y="489974"/>
                  <a:pt x="-8042" y="287261"/>
                  <a:pt x="0" y="0"/>
                </a:cubicBezTo>
                <a:close/>
              </a:path>
              <a:path w="45719" h="2529506" stroke="0" extrusionOk="0">
                <a:moveTo>
                  <a:pt x="0" y="0"/>
                </a:moveTo>
                <a:cubicBezTo>
                  <a:pt x="11779" y="-425"/>
                  <a:pt x="30004" y="196"/>
                  <a:pt x="45719" y="0"/>
                </a:cubicBezTo>
                <a:cubicBezTo>
                  <a:pt x="55692" y="196601"/>
                  <a:pt x="44991" y="438004"/>
                  <a:pt x="45719" y="682967"/>
                </a:cubicBezTo>
                <a:cubicBezTo>
                  <a:pt x="46447" y="927930"/>
                  <a:pt x="59067" y="1082071"/>
                  <a:pt x="45719" y="1290048"/>
                </a:cubicBezTo>
                <a:cubicBezTo>
                  <a:pt x="32371" y="1498025"/>
                  <a:pt x="20566" y="1729068"/>
                  <a:pt x="45719" y="1973015"/>
                </a:cubicBezTo>
                <a:cubicBezTo>
                  <a:pt x="70872" y="2216962"/>
                  <a:pt x="20392" y="2361725"/>
                  <a:pt x="45719" y="2529506"/>
                </a:cubicBezTo>
                <a:cubicBezTo>
                  <a:pt x="23415" y="2529774"/>
                  <a:pt x="18465" y="2528950"/>
                  <a:pt x="0" y="2529506"/>
                </a:cubicBezTo>
                <a:cubicBezTo>
                  <a:pt x="18309" y="2241217"/>
                  <a:pt x="25171" y="2168382"/>
                  <a:pt x="0" y="1922425"/>
                </a:cubicBezTo>
                <a:cubicBezTo>
                  <a:pt x="-25171" y="1676468"/>
                  <a:pt x="18497" y="1568848"/>
                  <a:pt x="0" y="1315343"/>
                </a:cubicBezTo>
                <a:cubicBezTo>
                  <a:pt x="-18497" y="1061838"/>
                  <a:pt x="16950" y="850825"/>
                  <a:pt x="0" y="708262"/>
                </a:cubicBezTo>
                <a:cubicBezTo>
                  <a:pt x="-16950" y="565699"/>
                  <a:pt x="13260" y="209151"/>
                  <a:pt x="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44741629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129C979F-E4A8-B095-652C-90ABCA52C735}"/>
              </a:ext>
            </a:extLst>
          </p:cNvPr>
          <p:cNvSpPr/>
          <p:nvPr/>
        </p:nvSpPr>
        <p:spPr>
          <a:xfrm>
            <a:off x="2996610" y="2220927"/>
            <a:ext cx="1836855" cy="1721839"/>
          </a:xfrm>
          <a:custGeom>
            <a:avLst/>
            <a:gdLst>
              <a:gd name="connsiteX0" fmla="*/ 0 w 1836855"/>
              <a:gd name="connsiteY0" fmla="*/ 286979 h 1721839"/>
              <a:gd name="connsiteX1" fmla="*/ 286979 w 1836855"/>
              <a:gd name="connsiteY1" fmla="*/ 0 h 1721839"/>
              <a:gd name="connsiteX2" fmla="*/ 1549876 w 1836855"/>
              <a:gd name="connsiteY2" fmla="*/ 0 h 1721839"/>
              <a:gd name="connsiteX3" fmla="*/ 1836855 w 1836855"/>
              <a:gd name="connsiteY3" fmla="*/ 286979 h 1721839"/>
              <a:gd name="connsiteX4" fmla="*/ 1836855 w 1836855"/>
              <a:gd name="connsiteY4" fmla="*/ 1434860 h 1721839"/>
              <a:gd name="connsiteX5" fmla="*/ 1549876 w 1836855"/>
              <a:gd name="connsiteY5" fmla="*/ 1721839 h 1721839"/>
              <a:gd name="connsiteX6" fmla="*/ 286979 w 1836855"/>
              <a:gd name="connsiteY6" fmla="*/ 1721839 h 1721839"/>
              <a:gd name="connsiteX7" fmla="*/ 0 w 1836855"/>
              <a:gd name="connsiteY7" fmla="*/ 1434860 h 1721839"/>
              <a:gd name="connsiteX8" fmla="*/ 0 w 1836855"/>
              <a:gd name="connsiteY8" fmla="*/ 286979 h 1721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36855" h="1721839" extrusionOk="0">
                <a:moveTo>
                  <a:pt x="0" y="286979"/>
                </a:moveTo>
                <a:cubicBezTo>
                  <a:pt x="2923" y="137577"/>
                  <a:pt x="109738" y="-10988"/>
                  <a:pt x="286979" y="0"/>
                </a:cubicBezTo>
                <a:cubicBezTo>
                  <a:pt x="478191" y="-75775"/>
                  <a:pt x="975139" y="68082"/>
                  <a:pt x="1549876" y="0"/>
                </a:cubicBezTo>
                <a:cubicBezTo>
                  <a:pt x="1703020" y="-29923"/>
                  <a:pt x="1839221" y="107704"/>
                  <a:pt x="1836855" y="286979"/>
                </a:cubicBezTo>
                <a:cubicBezTo>
                  <a:pt x="1814737" y="531155"/>
                  <a:pt x="1853239" y="1274689"/>
                  <a:pt x="1836855" y="1434860"/>
                </a:cubicBezTo>
                <a:cubicBezTo>
                  <a:pt x="1832937" y="1601988"/>
                  <a:pt x="1709340" y="1727901"/>
                  <a:pt x="1549876" y="1721839"/>
                </a:cubicBezTo>
                <a:cubicBezTo>
                  <a:pt x="1383707" y="1829486"/>
                  <a:pt x="840978" y="1758975"/>
                  <a:pt x="286979" y="1721839"/>
                </a:cubicBezTo>
                <a:cubicBezTo>
                  <a:pt x="124582" y="1730370"/>
                  <a:pt x="355" y="1613662"/>
                  <a:pt x="0" y="1434860"/>
                </a:cubicBezTo>
                <a:cubicBezTo>
                  <a:pt x="-25232" y="1196913"/>
                  <a:pt x="-57944" y="690417"/>
                  <a:pt x="0" y="286979"/>
                </a:cubicBezTo>
                <a:close/>
              </a:path>
            </a:pathLst>
          </a:custGeom>
          <a:noFill/>
          <a:ln w="28575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03341530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b="1" dirty="0">
                <a:solidFill>
                  <a:schemeClr val="tx1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1</a:t>
            </a:r>
            <a:endParaRPr lang="zh-TW" altLang="en-US" sz="6000" b="1" dirty="0">
              <a:solidFill>
                <a:schemeClr val="tx1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87995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6">
            <a:extLst>
              <a:ext uri="{FF2B5EF4-FFF2-40B4-BE49-F238E27FC236}">
                <a16:creationId xmlns:a16="http://schemas.microsoft.com/office/drawing/2014/main" id="{9CB206FE-38BA-2210-44D8-465F1D81433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右箭头 34">
            <a:extLst>
              <a:ext uri="{FF2B5EF4-FFF2-40B4-BE49-F238E27FC236}">
                <a16:creationId xmlns:a16="http://schemas.microsoft.com/office/drawing/2014/main" id="{EA2B760E-7821-406C-8640-FD90D97B19DC}"/>
              </a:ext>
            </a:extLst>
          </p:cNvPr>
          <p:cNvSpPr/>
          <p:nvPr/>
        </p:nvSpPr>
        <p:spPr>
          <a:xfrm rot="21584426">
            <a:off x="493605" y="2777284"/>
            <a:ext cx="11610031" cy="672944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sz="1000" kern="0" dirty="0">
              <a:solidFill>
                <a:sysClr val="window" lastClr="FFFFFF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D9A0E09-F4EB-439A-BBE3-E65F8A9F85B3}"/>
              </a:ext>
            </a:extLst>
          </p:cNvPr>
          <p:cNvGrpSpPr/>
          <p:nvPr/>
        </p:nvGrpSpPr>
        <p:grpSpPr>
          <a:xfrm>
            <a:off x="414144" y="3939702"/>
            <a:ext cx="2574380" cy="792589"/>
            <a:chOff x="986809" y="4560271"/>
            <a:chExt cx="2574380" cy="792589"/>
          </a:xfrm>
        </p:grpSpPr>
        <p:sp>
          <p:nvSpPr>
            <p:cNvPr id="18" name="TextBox 91">
              <a:extLst>
                <a:ext uri="{FF2B5EF4-FFF2-40B4-BE49-F238E27FC236}">
                  <a16:creationId xmlns:a16="http://schemas.microsoft.com/office/drawing/2014/main" id="{B2F61D8A-E8D4-4C73-A8CE-1A1C49546107}"/>
                </a:ext>
              </a:extLst>
            </p:cNvPr>
            <p:cNvSpPr txBox="1"/>
            <p:nvPr/>
          </p:nvSpPr>
          <p:spPr>
            <a:xfrm>
              <a:off x="986809" y="4560271"/>
              <a:ext cx="2574380" cy="505138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查詢天氣預報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9235ECD-47CC-4EAB-A894-86CADC1B019F}"/>
                </a:ext>
              </a:extLst>
            </p:cNvPr>
            <p:cNvSpPr txBox="1"/>
            <p:nvPr/>
          </p:nvSpPr>
          <p:spPr>
            <a:xfrm>
              <a:off x="1046954" y="5033477"/>
              <a:ext cx="2514235" cy="3193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1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冷或熱，下雨機率等。</a:t>
              </a:r>
              <a:endParaRPr lang="zh-CN" altLang="en-US" sz="11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</p:grpSp>
      <p:sp>
        <p:nvSpPr>
          <p:cNvPr id="26" name="文本框 3">
            <a:extLst>
              <a:ext uri="{FF2B5EF4-FFF2-40B4-BE49-F238E27FC236}">
                <a16:creationId xmlns:a16="http://schemas.microsoft.com/office/drawing/2014/main" id="{26EF7887-FFAD-C91C-70F0-81FD3690A8D7}"/>
              </a:ext>
            </a:extLst>
          </p:cNvPr>
          <p:cNvSpPr txBox="1"/>
          <p:nvPr/>
        </p:nvSpPr>
        <p:spPr>
          <a:xfrm>
            <a:off x="494485" y="369906"/>
            <a:ext cx="3378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研究動機</a:t>
            </a:r>
            <a:endParaRPr lang="zh-CN" altLang="en-US" sz="3200" dirty="0"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3B4B7776-BF3A-36A5-C49B-79F0AB181711}"/>
              </a:ext>
            </a:extLst>
          </p:cNvPr>
          <p:cNvGrpSpPr/>
          <p:nvPr/>
        </p:nvGrpSpPr>
        <p:grpSpPr>
          <a:xfrm>
            <a:off x="3010706" y="1084562"/>
            <a:ext cx="3378200" cy="2861495"/>
            <a:chOff x="3010706" y="1084562"/>
            <a:chExt cx="3378200" cy="2861495"/>
          </a:xfrm>
        </p:grpSpPr>
        <p:pic>
          <p:nvPicPr>
            <p:cNvPr id="60" name="圖形 59" descr="想法泡泡 以實心填滿">
              <a:extLst>
                <a:ext uri="{FF2B5EF4-FFF2-40B4-BE49-F238E27FC236}">
                  <a16:creationId xmlns:a16="http://schemas.microsoft.com/office/drawing/2014/main" id="{8FF8C582-1E64-9665-A2AE-999CC6B98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010706" y="1084562"/>
              <a:ext cx="3378200" cy="2861495"/>
            </a:xfrm>
            <a:prstGeom prst="rect">
              <a:avLst/>
            </a:prstGeom>
          </p:spPr>
        </p:pic>
        <p:pic>
          <p:nvPicPr>
            <p:cNvPr id="50" name="圖形 49" descr="雙臂交叉的男子">
              <a:extLst>
                <a:ext uri="{FF2B5EF4-FFF2-40B4-BE49-F238E27FC236}">
                  <a16:creationId xmlns:a16="http://schemas.microsoft.com/office/drawing/2014/main" id="{E7D69BA2-9D44-4FDE-936E-BD08289DB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699806" y="1920533"/>
              <a:ext cx="836470" cy="811313"/>
            </a:xfrm>
            <a:prstGeom prst="rect">
              <a:avLst/>
            </a:prstGeom>
          </p:spPr>
        </p:pic>
        <p:pic>
          <p:nvPicPr>
            <p:cNvPr id="52" name="圖形 51" descr="拿著控制器的男子">
              <a:extLst>
                <a:ext uri="{FF2B5EF4-FFF2-40B4-BE49-F238E27FC236}">
                  <a16:creationId xmlns:a16="http://schemas.microsoft.com/office/drawing/2014/main" id="{F898D1BF-44B9-B23C-3350-E26AF0611B5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3843204" y="1735588"/>
              <a:ext cx="768255" cy="779721"/>
            </a:xfrm>
            <a:prstGeom prst="rect">
              <a:avLst/>
            </a:prstGeom>
          </p:spPr>
        </p:pic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27CA0CE7-D64B-7E4A-9788-5CB3D7B6A1CE}"/>
              </a:ext>
            </a:extLst>
          </p:cNvPr>
          <p:cNvGrpSpPr/>
          <p:nvPr/>
        </p:nvGrpSpPr>
        <p:grpSpPr>
          <a:xfrm>
            <a:off x="663466" y="1096340"/>
            <a:ext cx="2128877" cy="2639881"/>
            <a:chOff x="646216" y="1084562"/>
            <a:chExt cx="2128877" cy="2639881"/>
          </a:xfrm>
        </p:grpSpPr>
        <p:pic>
          <p:nvPicPr>
            <p:cNvPr id="15" name="圖形 14" descr="智慧型手機 以實心填滿">
              <a:extLst>
                <a:ext uri="{FF2B5EF4-FFF2-40B4-BE49-F238E27FC236}">
                  <a16:creationId xmlns:a16="http://schemas.microsoft.com/office/drawing/2014/main" id="{EF54E6DC-7158-EE03-D15F-F1491CC76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097409" y="2576737"/>
              <a:ext cx="1147706" cy="1147706"/>
            </a:xfrm>
            <a:prstGeom prst="rect">
              <a:avLst/>
            </a:prstGeom>
          </p:spPr>
        </p:pic>
        <p:pic>
          <p:nvPicPr>
            <p:cNvPr id="28" name="圖形 27" descr="太陽 以實心填滿">
              <a:extLst>
                <a:ext uri="{FF2B5EF4-FFF2-40B4-BE49-F238E27FC236}">
                  <a16:creationId xmlns:a16="http://schemas.microsoft.com/office/drawing/2014/main" id="{822336A0-3675-7338-250C-A16A362540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1897380" y="1793737"/>
              <a:ext cx="877713" cy="877713"/>
            </a:xfrm>
            <a:prstGeom prst="rect">
              <a:avLst/>
            </a:prstGeom>
          </p:spPr>
        </p:pic>
        <p:grpSp>
          <p:nvGrpSpPr>
            <p:cNvPr id="44" name="群組 43">
              <a:extLst>
                <a:ext uri="{FF2B5EF4-FFF2-40B4-BE49-F238E27FC236}">
                  <a16:creationId xmlns:a16="http://schemas.microsoft.com/office/drawing/2014/main" id="{293E72BC-F239-A755-3B25-64090B586A62}"/>
                </a:ext>
              </a:extLst>
            </p:cNvPr>
            <p:cNvGrpSpPr/>
            <p:nvPr/>
          </p:nvGrpSpPr>
          <p:grpSpPr>
            <a:xfrm>
              <a:off x="646216" y="1772607"/>
              <a:ext cx="682758" cy="786788"/>
              <a:chOff x="850842" y="1650035"/>
              <a:chExt cx="802774" cy="925090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40" name="圖形 29" descr="水 以實心填滿">
                <a:extLst>
                  <a:ext uri="{FF2B5EF4-FFF2-40B4-BE49-F238E27FC236}">
                    <a16:creationId xmlns:a16="http://schemas.microsoft.com/office/drawing/2014/main" id="{4FEA4D56-B76F-818A-ACA4-A1A3333D6ABD}"/>
                  </a:ext>
                </a:extLst>
              </p:cNvPr>
              <p:cNvSpPr/>
              <p:nvPr/>
            </p:nvSpPr>
            <p:spPr>
              <a:xfrm>
                <a:off x="894319" y="2177223"/>
                <a:ext cx="162768" cy="247408"/>
              </a:xfrm>
              <a:custGeom>
                <a:avLst/>
                <a:gdLst>
                  <a:gd name="connsiteX0" fmla="*/ 81384 w 162768"/>
                  <a:gd name="connsiteY0" fmla="*/ 0 h 247408"/>
                  <a:gd name="connsiteX1" fmla="*/ 0 w 162768"/>
                  <a:gd name="connsiteY1" fmla="*/ 166024 h 247408"/>
                  <a:gd name="connsiteX2" fmla="*/ 81384 w 162768"/>
                  <a:gd name="connsiteY2" fmla="*/ 247409 h 247408"/>
                  <a:gd name="connsiteX3" fmla="*/ 162769 w 162768"/>
                  <a:gd name="connsiteY3" fmla="*/ 166024 h 247408"/>
                  <a:gd name="connsiteX4" fmla="*/ 81384 w 162768"/>
                  <a:gd name="connsiteY4" fmla="*/ 0 h 247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68" h="247408">
                    <a:moveTo>
                      <a:pt x="81384" y="0"/>
                    </a:moveTo>
                    <a:cubicBezTo>
                      <a:pt x="81384" y="0"/>
                      <a:pt x="0" y="114589"/>
                      <a:pt x="0" y="166024"/>
                    </a:cubicBezTo>
                    <a:cubicBezTo>
                      <a:pt x="0" y="210948"/>
                      <a:pt x="36460" y="247409"/>
                      <a:pt x="81384" y="247409"/>
                    </a:cubicBezTo>
                    <a:cubicBezTo>
                      <a:pt x="126309" y="247409"/>
                      <a:pt x="162769" y="210948"/>
                      <a:pt x="162769" y="166024"/>
                    </a:cubicBezTo>
                    <a:cubicBezTo>
                      <a:pt x="162769" y="114264"/>
                      <a:pt x="81384" y="0"/>
                      <a:pt x="8138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>
                  <a:latin typeface="Noto Sans CJK TC Medium" panose="020B0600000000000000" pitchFamily="34" charset="-120"/>
                  <a:ea typeface="Noto Sans CJK TC Medium" panose="020B0600000000000000" pitchFamily="34" charset="-120"/>
                </a:endParaRPr>
              </a:p>
            </p:txBody>
          </p:sp>
          <p:sp>
            <p:nvSpPr>
              <p:cNvPr id="41" name="圖形 30" descr="水 以實心填滿">
                <a:extLst>
                  <a:ext uri="{FF2B5EF4-FFF2-40B4-BE49-F238E27FC236}">
                    <a16:creationId xmlns:a16="http://schemas.microsoft.com/office/drawing/2014/main" id="{3BB8BBB2-FE7D-9FC7-771D-32C37E6322B4}"/>
                  </a:ext>
                </a:extLst>
              </p:cNvPr>
              <p:cNvSpPr/>
              <p:nvPr/>
            </p:nvSpPr>
            <p:spPr>
              <a:xfrm>
                <a:off x="1091441" y="2314500"/>
                <a:ext cx="162768" cy="247408"/>
              </a:xfrm>
              <a:custGeom>
                <a:avLst/>
                <a:gdLst>
                  <a:gd name="connsiteX0" fmla="*/ 81384 w 162768"/>
                  <a:gd name="connsiteY0" fmla="*/ 0 h 247408"/>
                  <a:gd name="connsiteX1" fmla="*/ 0 w 162768"/>
                  <a:gd name="connsiteY1" fmla="*/ 166024 h 247408"/>
                  <a:gd name="connsiteX2" fmla="*/ 81384 w 162768"/>
                  <a:gd name="connsiteY2" fmla="*/ 247409 h 247408"/>
                  <a:gd name="connsiteX3" fmla="*/ 162769 w 162768"/>
                  <a:gd name="connsiteY3" fmla="*/ 166024 h 247408"/>
                  <a:gd name="connsiteX4" fmla="*/ 81384 w 162768"/>
                  <a:gd name="connsiteY4" fmla="*/ 0 h 247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68" h="247408">
                    <a:moveTo>
                      <a:pt x="81384" y="0"/>
                    </a:moveTo>
                    <a:cubicBezTo>
                      <a:pt x="81384" y="0"/>
                      <a:pt x="0" y="114589"/>
                      <a:pt x="0" y="166024"/>
                    </a:cubicBezTo>
                    <a:cubicBezTo>
                      <a:pt x="0" y="210948"/>
                      <a:pt x="36460" y="247409"/>
                      <a:pt x="81384" y="247409"/>
                    </a:cubicBezTo>
                    <a:cubicBezTo>
                      <a:pt x="126309" y="247409"/>
                      <a:pt x="162769" y="210948"/>
                      <a:pt x="162769" y="166024"/>
                    </a:cubicBezTo>
                    <a:cubicBezTo>
                      <a:pt x="162769" y="114264"/>
                      <a:pt x="81384" y="0"/>
                      <a:pt x="8138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>
                  <a:latin typeface="Noto Sans CJK TC Medium" panose="020B0600000000000000" pitchFamily="34" charset="-120"/>
                  <a:ea typeface="Noto Sans CJK TC Medium" panose="020B0600000000000000" pitchFamily="34" charset="-120"/>
                </a:endParaRPr>
              </a:p>
            </p:txBody>
          </p:sp>
          <p:sp>
            <p:nvSpPr>
              <p:cNvPr id="42" name="圖形 31" descr="水 以實心填滿">
                <a:extLst>
                  <a:ext uri="{FF2B5EF4-FFF2-40B4-BE49-F238E27FC236}">
                    <a16:creationId xmlns:a16="http://schemas.microsoft.com/office/drawing/2014/main" id="{24520C90-3C66-E5B4-6CF3-724B0B05F132}"/>
                  </a:ext>
                </a:extLst>
              </p:cNvPr>
              <p:cNvSpPr/>
              <p:nvPr/>
            </p:nvSpPr>
            <p:spPr>
              <a:xfrm>
                <a:off x="1280289" y="2149453"/>
                <a:ext cx="162768" cy="247408"/>
              </a:xfrm>
              <a:custGeom>
                <a:avLst/>
                <a:gdLst>
                  <a:gd name="connsiteX0" fmla="*/ 81384 w 162768"/>
                  <a:gd name="connsiteY0" fmla="*/ 0 h 247408"/>
                  <a:gd name="connsiteX1" fmla="*/ 0 w 162768"/>
                  <a:gd name="connsiteY1" fmla="*/ 166024 h 247408"/>
                  <a:gd name="connsiteX2" fmla="*/ 81384 w 162768"/>
                  <a:gd name="connsiteY2" fmla="*/ 247409 h 247408"/>
                  <a:gd name="connsiteX3" fmla="*/ 162769 w 162768"/>
                  <a:gd name="connsiteY3" fmla="*/ 166024 h 247408"/>
                  <a:gd name="connsiteX4" fmla="*/ 81384 w 162768"/>
                  <a:gd name="connsiteY4" fmla="*/ 0 h 247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68" h="247408">
                    <a:moveTo>
                      <a:pt x="81384" y="0"/>
                    </a:moveTo>
                    <a:cubicBezTo>
                      <a:pt x="81384" y="0"/>
                      <a:pt x="0" y="114589"/>
                      <a:pt x="0" y="166024"/>
                    </a:cubicBezTo>
                    <a:cubicBezTo>
                      <a:pt x="0" y="210948"/>
                      <a:pt x="36460" y="247409"/>
                      <a:pt x="81384" y="247409"/>
                    </a:cubicBezTo>
                    <a:cubicBezTo>
                      <a:pt x="126309" y="247409"/>
                      <a:pt x="162769" y="210948"/>
                      <a:pt x="162769" y="166024"/>
                    </a:cubicBezTo>
                    <a:cubicBezTo>
                      <a:pt x="162769" y="114264"/>
                      <a:pt x="81384" y="0"/>
                      <a:pt x="8138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>
                  <a:latin typeface="Noto Sans CJK TC Medium" panose="020B0600000000000000" pitchFamily="34" charset="-120"/>
                  <a:ea typeface="Noto Sans CJK TC Medium" panose="020B0600000000000000" pitchFamily="34" charset="-120"/>
                </a:endParaRPr>
              </a:p>
            </p:txBody>
          </p:sp>
          <p:sp>
            <p:nvSpPr>
              <p:cNvPr id="43" name="圖形 32" descr="水 以實心填滿">
                <a:extLst>
                  <a:ext uri="{FF2B5EF4-FFF2-40B4-BE49-F238E27FC236}">
                    <a16:creationId xmlns:a16="http://schemas.microsoft.com/office/drawing/2014/main" id="{7DC8487F-A701-89ED-3DC2-8F1CF6D44859}"/>
                  </a:ext>
                </a:extLst>
              </p:cNvPr>
              <p:cNvSpPr/>
              <p:nvPr/>
            </p:nvSpPr>
            <p:spPr>
              <a:xfrm>
                <a:off x="1473628" y="2327717"/>
                <a:ext cx="162768" cy="247408"/>
              </a:xfrm>
              <a:custGeom>
                <a:avLst/>
                <a:gdLst>
                  <a:gd name="connsiteX0" fmla="*/ 81384 w 162768"/>
                  <a:gd name="connsiteY0" fmla="*/ 0 h 247408"/>
                  <a:gd name="connsiteX1" fmla="*/ 0 w 162768"/>
                  <a:gd name="connsiteY1" fmla="*/ 166024 h 247408"/>
                  <a:gd name="connsiteX2" fmla="*/ 81384 w 162768"/>
                  <a:gd name="connsiteY2" fmla="*/ 247409 h 247408"/>
                  <a:gd name="connsiteX3" fmla="*/ 162769 w 162768"/>
                  <a:gd name="connsiteY3" fmla="*/ 166024 h 247408"/>
                  <a:gd name="connsiteX4" fmla="*/ 81384 w 162768"/>
                  <a:gd name="connsiteY4" fmla="*/ 0 h 247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68" h="247408">
                    <a:moveTo>
                      <a:pt x="81384" y="0"/>
                    </a:moveTo>
                    <a:cubicBezTo>
                      <a:pt x="81384" y="0"/>
                      <a:pt x="0" y="114589"/>
                      <a:pt x="0" y="166024"/>
                    </a:cubicBezTo>
                    <a:cubicBezTo>
                      <a:pt x="0" y="210948"/>
                      <a:pt x="36460" y="247409"/>
                      <a:pt x="81384" y="247409"/>
                    </a:cubicBezTo>
                    <a:cubicBezTo>
                      <a:pt x="126309" y="247409"/>
                      <a:pt x="162769" y="210948"/>
                      <a:pt x="162769" y="166024"/>
                    </a:cubicBezTo>
                    <a:cubicBezTo>
                      <a:pt x="162769" y="114264"/>
                      <a:pt x="81384" y="0"/>
                      <a:pt x="8138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>
                  <a:latin typeface="Noto Sans CJK TC Medium" panose="020B0600000000000000" pitchFamily="34" charset="-120"/>
                  <a:ea typeface="Noto Sans CJK TC Medium" panose="020B0600000000000000" pitchFamily="34" charset="-120"/>
                </a:endParaRPr>
              </a:p>
            </p:txBody>
          </p:sp>
          <p:sp>
            <p:nvSpPr>
              <p:cNvPr id="39" name="圖形 16" descr="雲朵 以實心填滿">
                <a:extLst>
                  <a:ext uri="{FF2B5EF4-FFF2-40B4-BE49-F238E27FC236}">
                    <a16:creationId xmlns:a16="http://schemas.microsoft.com/office/drawing/2014/main" id="{350B52B6-F37E-CD7F-F104-825415E5BD9C}"/>
                  </a:ext>
                </a:extLst>
              </p:cNvPr>
              <p:cNvSpPr/>
              <p:nvPr/>
            </p:nvSpPr>
            <p:spPr>
              <a:xfrm>
                <a:off x="850842" y="1650035"/>
                <a:ext cx="802774" cy="457059"/>
              </a:xfrm>
              <a:custGeom>
                <a:avLst/>
                <a:gdLst>
                  <a:gd name="connsiteX0" fmla="*/ 689427 w 802774"/>
                  <a:gd name="connsiteY0" fmla="*/ 227507 h 457059"/>
                  <a:gd name="connsiteX1" fmla="*/ 679902 w 802774"/>
                  <a:gd name="connsiteY1" fmla="*/ 227507 h 457059"/>
                  <a:gd name="connsiteX2" fmla="*/ 679902 w 802774"/>
                  <a:gd name="connsiteY2" fmla="*/ 227507 h 457059"/>
                  <a:gd name="connsiteX3" fmla="*/ 619895 w 802774"/>
                  <a:gd name="connsiteY3" fmla="*/ 111302 h 457059"/>
                  <a:gd name="connsiteX4" fmla="*/ 489403 w 802774"/>
                  <a:gd name="connsiteY4" fmla="*/ 93204 h 457059"/>
                  <a:gd name="connsiteX5" fmla="*/ 296998 w 802774"/>
                  <a:gd name="connsiteY5" fmla="*/ 4622 h 457059"/>
                  <a:gd name="connsiteX6" fmla="*/ 165552 w 802774"/>
                  <a:gd name="connsiteY6" fmla="*/ 170357 h 457059"/>
                  <a:gd name="connsiteX7" fmla="*/ 165552 w 802774"/>
                  <a:gd name="connsiteY7" fmla="*/ 172262 h 457059"/>
                  <a:gd name="connsiteX8" fmla="*/ 28392 w 802774"/>
                  <a:gd name="connsiteY8" fmla="*/ 227507 h 457059"/>
                  <a:gd name="connsiteX9" fmla="*/ 13152 w 802774"/>
                  <a:gd name="connsiteY9" fmla="*/ 374192 h 457059"/>
                  <a:gd name="connsiteX10" fmla="*/ 136025 w 802774"/>
                  <a:gd name="connsiteY10" fmla="*/ 456107 h 457059"/>
                  <a:gd name="connsiteX11" fmla="*/ 136025 w 802774"/>
                  <a:gd name="connsiteY11" fmla="*/ 457059 h 457059"/>
                  <a:gd name="connsiteX12" fmla="*/ 688475 w 802774"/>
                  <a:gd name="connsiteY12" fmla="*/ 457059 h 457059"/>
                  <a:gd name="connsiteX13" fmla="*/ 802775 w 802774"/>
                  <a:gd name="connsiteY13" fmla="*/ 342759 h 457059"/>
                  <a:gd name="connsiteX14" fmla="*/ 689427 w 802774"/>
                  <a:gd name="connsiteY14" fmla="*/ 227507 h 457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02774" h="457059">
                    <a:moveTo>
                      <a:pt x="689427" y="227507"/>
                    </a:moveTo>
                    <a:cubicBezTo>
                      <a:pt x="686570" y="227507"/>
                      <a:pt x="682760" y="227507"/>
                      <a:pt x="679902" y="227507"/>
                    </a:cubicBezTo>
                    <a:cubicBezTo>
                      <a:pt x="679902" y="227507"/>
                      <a:pt x="679902" y="227507"/>
                      <a:pt x="679902" y="227507"/>
                    </a:cubicBezTo>
                    <a:cubicBezTo>
                      <a:pt x="679902" y="180834"/>
                      <a:pt x="657043" y="137972"/>
                      <a:pt x="619895" y="111302"/>
                    </a:cubicBezTo>
                    <a:cubicBezTo>
                      <a:pt x="581795" y="84632"/>
                      <a:pt x="533218" y="77964"/>
                      <a:pt x="489403" y="93204"/>
                    </a:cubicBezTo>
                    <a:cubicBezTo>
                      <a:pt x="453208" y="22719"/>
                      <a:pt x="373198" y="-13476"/>
                      <a:pt x="296998" y="4622"/>
                    </a:cubicBezTo>
                    <a:cubicBezTo>
                      <a:pt x="220797" y="22719"/>
                      <a:pt x="165552" y="91299"/>
                      <a:pt x="165552" y="170357"/>
                    </a:cubicBezTo>
                    <a:cubicBezTo>
                      <a:pt x="165552" y="170357"/>
                      <a:pt x="165552" y="171309"/>
                      <a:pt x="165552" y="172262"/>
                    </a:cubicBezTo>
                    <a:cubicBezTo>
                      <a:pt x="113165" y="163689"/>
                      <a:pt x="60777" y="185597"/>
                      <a:pt x="28392" y="227507"/>
                    </a:cubicBezTo>
                    <a:cubicBezTo>
                      <a:pt x="-3040" y="270369"/>
                      <a:pt x="-8755" y="326567"/>
                      <a:pt x="13152" y="374192"/>
                    </a:cubicBezTo>
                    <a:cubicBezTo>
                      <a:pt x="36012" y="421817"/>
                      <a:pt x="83637" y="453249"/>
                      <a:pt x="136025" y="456107"/>
                    </a:cubicBezTo>
                    <a:lnTo>
                      <a:pt x="136025" y="457059"/>
                    </a:lnTo>
                    <a:lnTo>
                      <a:pt x="688475" y="457059"/>
                    </a:lnTo>
                    <a:cubicBezTo>
                      <a:pt x="751340" y="457059"/>
                      <a:pt x="802775" y="405624"/>
                      <a:pt x="802775" y="342759"/>
                    </a:cubicBezTo>
                    <a:cubicBezTo>
                      <a:pt x="802775" y="279894"/>
                      <a:pt x="752293" y="227507"/>
                      <a:pt x="689427" y="227507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>
                  <a:latin typeface="Noto Sans CJK TC Medium" panose="020B0600000000000000" pitchFamily="34" charset="-120"/>
                  <a:ea typeface="Noto Sans CJK TC Medium" panose="020B0600000000000000" pitchFamily="34" charset="-120"/>
                </a:endParaRPr>
              </a:p>
            </p:txBody>
          </p:sp>
        </p:grpSp>
        <p:pic>
          <p:nvPicPr>
            <p:cNvPr id="58" name="圖形 57" descr="雪花 以實心填滿">
              <a:extLst>
                <a:ext uri="{FF2B5EF4-FFF2-40B4-BE49-F238E27FC236}">
                  <a16:creationId xmlns:a16="http://schemas.microsoft.com/office/drawing/2014/main" id="{14A564A0-7126-1D6E-8C86-3A1A52A31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244134" y="1084562"/>
              <a:ext cx="914400" cy="914400"/>
            </a:xfrm>
            <a:prstGeom prst="rect">
              <a:avLst/>
            </a:prstGeom>
          </p:spPr>
        </p:pic>
      </p:grpSp>
      <p:grpSp>
        <p:nvGrpSpPr>
          <p:cNvPr id="61" name="组合 2">
            <a:extLst>
              <a:ext uri="{FF2B5EF4-FFF2-40B4-BE49-F238E27FC236}">
                <a16:creationId xmlns:a16="http://schemas.microsoft.com/office/drawing/2014/main" id="{6CF96662-2244-21E0-9BEB-13DA30DAE259}"/>
              </a:ext>
            </a:extLst>
          </p:cNvPr>
          <p:cNvGrpSpPr/>
          <p:nvPr/>
        </p:nvGrpSpPr>
        <p:grpSpPr>
          <a:xfrm>
            <a:off x="3068930" y="3939702"/>
            <a:ext cx="2574380" cy="792589"/>
            <a:chOff x="986809" y="4560271"/>
            <a:chExt cx="2574380" cy="792589"/>
          </a:xfrm>
        </p:grpSpPr>
        <p:sp>
          <p:nvSpPr>
            <p:cNvPr id="62" name="TextBox 91">
              <a:extLst>
                <a:ext uri="{FF2B5EF4-FFF2-40B4-BE49-F238E27FC236}">
                  <a16:creationId xmlns:a16="http://schemas.microsoft.com/office/drawing/2014/main" id="{45A9FF96-8C88-BBA0-E73C-373599BB9703}"/>
                </a:ext>
              </a:extLst>
            </p:cNvPr>
            <p:cNvSpPr txBox="1"/>
            <p:nvPr/>
          </p:nvSpPr>
          <p:spPr>
            <a:xfrm>
              <a:off x="986809" y="4560271"/>
              <a:ext cx="2574380" cy="505138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氣溫與衣服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sp>
          <p:nvSpPr>
            <p:cNvPr id="63" name="文本框 18">
              <a:extLst>
                <a:ext uri="{FF2B5EF4-FFF2-40B4-BE49-F238E27FC236}">
                  <a16:creationId xmlns:a16="http://schemas.microsoft.com/office/drawing/2014/main" id="{24C04285-2171-9809-CE8F-93032CFB45D8}"/>
                </a:ext>
              </a:extLst>
            </p:cNvPr>
            <p:cNvSpPr txBox="1"/>
            <p:nvPr/>
          </p:nvSpPr>
          <p:spPr>
            <a:xfrm>
              <a:off x="1046954" y="5033477"/>
              <a:ext cx="2514235" cy="3193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1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選擇衣物的長或短等。</a:t>
              </a:r>
              <a:endParaRPr lang="zh-CN" altLang="en-US" sz="11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A14F8853-08F6-1034-F061-B869F80548FA}"/>
              </a:ext>
            </a:extLst>
          </p:cNvPr>
          <p:cNvGrpSpPr/>
          <p:nvPr/>
        </p:nvGrpSpPr>
        <p:grpSpPr>
          <a:xfrm>
            <a:off x="6430909" y="1414802"/>
            <a:ext cx="1920610" cy="2201013"/>
            <a:chOff x="6430909" y="1414802"/>
            <a:chExt cx="1920610" cy="2201013"/>
          </a:xfrm>
        </p:grpSpPr>
        <p:pic>
          <p:nvPicPr>
            <p:cNvPr id="65" name="圖形 64" descr="雙臂交叉的男子">
              <a:extLst>
                <a:ext uri="{FF2B5EF4-FFF2-40B4-BE49-F238E27FC236}">
                  <a16:creationId xmlns:a16="http://schemas.microsoft.com/office/drawing/2014/main" id="{EE223127-B939-5839-B002-16F3835D9B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6430909" y="1541904"/>
              <a:ext cx="895563" cy="2012500"/>
            </a:xfrm>
            <a:prstGeom prst="rect">
              <a:avLst/>
            </a:prstGeom>
          </p:spPr>
        </p:pic>
        <p:pic>
          <p:nvPicPr>
            <p:cNvPr id="67" name="圖形 66" descr="穿長袖上衣的男子">
              <a:extLst>
                <a:ext uri="{FF2B5EF4-FFF2-40B4-BE49-F238E27FC236}">
                  <a16:creationId xmlns:a16="http://schemas.microsoft.com/office/drawing/2014/main" id="{0D23A2AE-7D0C-C171-41E9-EE39BADB2F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7552146" y="1414802"/>
              <a:ext cx="799373" cy="2201013"/>
            </a:xfrm>
            <a:prstGeom prst="rect">
              <a:avLst/>
            </a:prstGeom>
          </p:spPr>
        </p:pic>
      </p:grpSp>
      <p:grpSp>
        <p:nvGrpSpPr>
          <p:cNvPr id="68" name="组合 2">
            <a:extLst>
              <a:ext uri="{FF2B5EF4-FFF2-40B4-BE49-F238E27FC236}">
                <a16:creationId xmlns:a16="http://schemas.microsoft.com/office/drawing/2014/main" id="{7D6FED3B-30CA-F543-9119-514A5BAE0A00}"/>
              </a:ext>
            </a:extLst>
          </p:cNvPr>
          <p:cNvGrpSpPr/>
          <p:nvPr/>
        </p:nvGrpSpPr>
        <p:grpSpPr>
          <a:xfrm>
            <a:off x="6039282" y="3861351"/>
            <a:ext cx="2574380" cy="792589"/>
            <a:chOff x="986809" y="4560271"/>
            <a:chExt cx="2574380" cy="792589"/>
          </a:xfrm>
        </p:grpSpPr>
        <p:sp>
          <p:nvSpPr>
            <p:cNvPr id="69" name="TextBox 91">
              <a:extLst>
                <a:ext uri="{FF2B5EF4-FFF2-40B4-BE49-F238E27FC236}">
                  <a16:creationId xmlns:a16="http://schemas.microsoft.com/office/drawing/2014/main" id="{B4B6A5A6-87F6-A407-C954-2528D3823846}"/>
                </a:ext>
              </a:extLst>
            </p:cNvPr>
            <p:cNvSpPr txBox="1"/>
            <p:nvPr/>
          </p:nvSpPr>
          <p:spPr>
            <a:xfrm>
              <a:off x="986809" y="4560271"/>
              <a:ext cx="2574380" cy="505138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搭配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sp>
          <p:nvSpPr>
            <p:cNvPr id="70" name="文本框 18">
              <a:extLst>
                <a:ext uri="{FF2B5EF4-FFF2-40B4-BE49-F238E27FC236}">
                  <a16:creationId xmlns:a16="http://schemas.microsoft.com/office/drawing/2014/main" id="{AF9F0422-3B8B-AB85-3985-022DFEEED59B}"/>
                </a:ext>
              </a:extLst>
            </p:cNvPr>
            <p:cNvSpPr txBox="1"/>
            <p:nvPr/>
          </p:nvSpPr>
          <p:spPr>
            <a:xfrm>
              <a:off x="1046954" y="5033477"/>
              <a:ext cx="2514235" cy="3193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1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搭配衣服組合</a:t>
              </a:r>
              <a:endParaRPr lang="zh-CN" altLang="en-US" sz="11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</p:grpSp>
      <p:grpSp>
        <p:nvGrpSpPr>
          <p:cNvPr id="6" name="群組 5">
            <a:extLst>
              <a:ext uri="{FF2B5EF4-FFF2-40B4-BE49-F238E27FC236}">
                <a16:creationId xmlns:a16="http://schemas.microsoft.com/office/drawing/2014/main" id="{A85F12C9-9675-34FE-17AD-582BB5271C1F}"/>
              </a:ext>
            </a:extLst>
          </p:cNvPr>
          <p:cNvGrpSpPr/>
          <p:nvPr/>
        </p:nvGrpSpPr>
        <p:grpSpPr>
          <a:xfrm>
            <a:off x="9181294" y="1307007"/>
            <a:ext cx="2247012" cy="2248786"/>
            <a:chOff x="9104804" y="1277504"/>
            <a:chExt cx="2247012" cy="2248786"/>
          </a:xfrm>
        </p:grpSpPr>
        <p:sp>
          <p:nvSpPr>
            <p:cNvPr id="5" name="圖形 71" descr="放大鏡 以實心填滿">
              <a:extLst>
                <a:ext uri="{FF2B5EF4-FFF2-40B4-BE49-F238E27FC236}">
                  <a16:creationId xmlns:a16="http://schemas.microsoft.com/office/drawing/2014/main" id="{D01E9286-D77A-3CDD-7EA8-928CE1A9D8D1}"/>
                </a:ext>
              </a:extLst>
            </p:cNvPr>
            <p:cNvSpPr/>
            <p:nvPr/>
          </p:nvSpPr>
          <p:spPr>
            <a:xfrm>
              <a:off x="9104804" y="1277504"/>
              <a:ext cx="2247012" cy="2248786"/>
            </a:xfrm>
            <a:custGeom>
              <a:avLst/>
              <a:gdLst>
                <a:gd name="connsiteX0" fmla="*/ 2189009 w 2247012"/>
                <a:gd name="connsiteY0" fmla="*/ 1907199 h 2248786"/>
                <a:gd name="connsiteX1" fmla="*/ 1833188 w 2247012"/>
                <a:gd name="connsiteY1" fmla="*/ 1551378 h 2248786"/>
                <a:gd name="connsiteX2" fmla="*/ 1656701 w 2247012"/>
                <a:gd name="connsiteY2" fmla="*/ 1497294 h 2248786"/>
                <a:gd name="connsiteX3" fmla="*/ 1531452 w 2247012"/>
                <a:gd name="connsiteY3" fmla="*/ 1372045 h 2248786"/>
                <a:gd name="connsiteX4" fmla="*/ 1707939 w 2247012"/>
                <a:gd name="connsiteY4" fmla="*/ 853970 h 2248786"/>
                <a:gd name="connsiteX5" fmla="*/ 853970 w 2247012"/>
                <a:gd name="connsiteY5" fmla="*/ 0 h 2248786"/>
                <a:gd name="connsiteX6" fmla="*/ 0 w 2247012"/>
                <a:gd name="connsiteY6" fmla="*/ 853970 h 2248786"/>
                <a:gd name="connsiteX7" fmla="*/ 853970 w 2247012"/>
                <a:gd name="connsiteY7" fmla="*/ 1707939 h 2248786"/>
                <a:gd name="connsiteX8" fmla="*/ 1372045 w 2247012"/>
                <a:gd name="connsiteY8" fmla="*/ 1531452 h 2248786"/>
                <a:gd name="connsiteX9" fmla="*/ 1497294 w 2247012"/>
                <a:gd name="connsiteY9" fmla="*/ 1656701 h 2248786"/>
                <a:gd name="connsiteX10" fmla="*/ 1551378 w 2247012"/>
                <a:gd name="connsiteY10" fmla="*/ 1833188 h 2248786"/>
                <a:gd name="connsiteX11" fmla="*/ 1907199 w 2247012"/>
                <a:gd name="connsiteY11" fmla="*/ 2189009 h 2248786"/>
                <a:gd name="connsiteX12" fmla="*/ 2049527 w 2247012"/>
                <a:gd name="connsiteY12" fmla="*/ 2248787 h 2248786"/>
                <a:gd name="connsiteX13" fmla="*/ 2191856 w 2247012"/>
                <a:gd name="connsiteY13" fmla="*/ 2189009 h 2248786"/>
                <a:gd name="connsiteX14" fmla="*/ 2189009 w 2247012"/>
                <a:gd name="connsiteY14" fmla="*/ 1907199 h 2248786"/>
                <a:gd name="connsiteX15" fmla="*/ 851123 w 2247012"/>
                <a:gd name="connsiteY15" fmla="*/ 1534299 h 2248786"/>
                <a:gd name="connsiteX16" fmla="*/ 167947 w 2247012"/>
                <a:gd name="connsiteY16" fmla="*/ 851123 h 2248786"/>
                <a:gd name="connsiteX17" fmla="*/ 851123 w 2247012"/>
                <a:gd name="connsiteY17" fmla="*/ 167947 h 2248786"/>
                <a:gd name="connsiteX18" fmla="*/ 1534299 w 2247012"/>
                <a:gd name="connsiteY18" fmla="*/ 851123 h 2248786"/>
                <a:gd name="connsiteX19" fmla="*/ 851123 w 2247012"/>
                <a:gd name="connsiteY19" fmla="*/ 1534299 h 2248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47012" h="2248786">
                  <a:moveTo>
                    <a:pt x="2189009" y="1907199"/>
                  </a:moveTo>
                  <a:lnTo>
                    <a:pt x="1833188" y="1551378"/>
                  </a:lnTo>
                  <a:cubicBezTo>
                    <a:pt x="1784797" y="1502987"/>
                    <a:pt x="1719326" y="1485907"/>
                    <a:pt x="1656701" y="1497294"/>
                  </a:cubicBezTo>
                  <a:lnTo>
                    <a:pt x="1531452" y="1372045"/>
                  </a:lnTo>
                  <a:cubicBezTo>
                    <a:pt x="1642469" y="1229716"/>
                    <a:pt x="1707939" y="1047536"/>
                    <a:pt x="1707939" y="853970"/>
                  </a:cubicBezTo>
                  <a:cubicBezTo>
                    <a:pt x="1707939" y="384286"/>
                    <a:pt x="1323653" y="0"/>
                    <a:pt x="853970" y="0"/>
                  </a:cubicBezTo>
                  <a:cubicBezTo>
                    <a:pt x="384286" y="0"/>
                    <a:pt x="0" y="384286"/>
                    <a:pt x="0" y="853970"/>
                  </a:cubicBezTo>
                  <a:cubicBezTo>
                    <a:pt x="0" y="1323653"/>
                    <a:pt x="384286" y="1707939"/>
                    <a:pt x="853970" y="1707939"/>
                  </a:cubicBezTo>
                  <a:cubicBezTo>
                    <a:pt x="1047536" y="1707939"/>
                    <a:pt x="1226870" y="1642469"/>
                    <a:pt x="1372045" y="1531452"/>
                  </a:cubicBezTo>
                  <a:lnTo>
                    <a:pt x="1497294" y="1656701"/>
                  </a:lnTo>
                  <a:cubicBezTo>
                    <a:pt x="1485907" y="1719326"/>
                    <a:pt x="1502987" y="1784797"/>
                    <a:pt x="1551378" y="1833188"/>
                  </a:cubicBezTo>
                  <a:lnTo>
                    <a:pt x="1907199" y="2189009"/>
                  </a:lnTo>
                  <a:cubicBezTo>
                    <a:pt x="1947051" y="2228861"/>
                    <a:pt x="1998289" y="2248787"/>
                    <a:pt x="2049527" y="2248787"/>
                  </a:cubicBezTo>
                  <a:cubicBezTo>
                    <a:pt x="2100766" y="2248787"/>
                    <a:pt x="2152004" y="2228861"/>
                    <a:pt x="2191856" y="2189009"/>
                  </a:cubicBezTo>
                  <a:cubicBezTo>
                    <a:pt x="2265866" y="2109305"/>
                    <a:pt x="2265866" y="1984056"/>
                    <a:pt x="2189009" y="1907199"/>
                  </a:cubicBezTo>
                  <a:close/>
                  <a:moveTo>
                    <a:pt x="851123" y="1534299"/>
                  </a:moveTo>
                  <a:cubicBezTo>
                    <a:pt x="475376" y="1534299"/>
                    <a:pt x="167947" y="1226870"/>
                    <a:pt x="167947" y="851123"/>
                  </a:cubicBezTo>
                  <a:cubicBezTo>
                    <a:pt x="167947" y="475376"/>
                    <a:pt x="475376" y="167947"/>
                    <a:pt x="851123" y="167947"/>
                  </a:cubicBezTo>
                  <a:cubicBezTo>
                    <a:pt x="1226870" y="167947"/>
                    <a:pt x="1534299" y="475376"/>
                    <a:pt x="1534299" y="851123"/>
                  </a:cubicBezTo>
                  <a:cubicBezTo>
                    <a:pt x="1534299" y="1226870"/>
                    <a:pt x="1226870" y="1534299"/>
                    <a:pt x="851123" y="1534299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8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4" name="圖形 73" descr="襯衫 以實心填滿">
              <a:extLst>
                <a:ext uri="{FF2B5EF4-FFF2-40B4-BE49-F238E27FC236}">
                  <a16:creationId xmlns:a16="http://schemas.microsoft.com/office/drawing/2014/main" id="{F71AAD8D-672D-4D37-8FBB-5F107E7201A7}"/>
                </a:ext>
              </a:extLst>
            </p:cNvPr>
            <p:cNvSpPr/>
            <p:nvPr/>
          </p:nvSpPr>
          <p:spPr>
            <a:xfrm>
              <a:off x="9360514" y="1631118"/>
              <a:ext cx="708501" cy="627134"/>
            </a:xfrm>
            <a:custGeom>
              <a:avLst/>
              <a:gdLst>
                <a:gd name="connsiteX0" fmla="*/ 704108 w 708501"/>
                <a:gd name="connsiteY0" fmla="*/ 165517 h 627134"/>
                <a:gd name="connsiteX1" fmla="*/ 585869 w 708501"/>
                <a:gd name="connsiteY1" fmla="*/ 49708 h 627134"/>
                <a:gd name="connsiteX2" fmla="*/ 574531 w 708501"/>
                <a:gd name="connsiteY2" fmla="*/ 42419 h 627134"/>
                <a:gd name="connsiteX3" fmla="*/ 464391 w 708501"/>
                <a:gd name="connsiteY3" fmla="*/ 1116 h 627134"/>
                <a:gd name="connsiteX4" fmla="*/ 447384 w 708501"/>
                <a:gd name="connsiteY4" fmla="*/ 5165 h 627134"/>
                <a:gd name="connsiteX5" fmla="*/ 354251 w 708501"/>
                <a:gd name="connsiteY5" fmla="*/ 44848 h 627134"/>
                <a:gd name="connsiteX6" fmla="*/ 261117 w 708501"/>
                <a:gd name="connsiteY6" fmla="*/ 5165 h 627134"/>
                <a:gd name="connsiteX7" fmla="*/ 244110 w 708501"/>
                <a:gd name="connsiteY7" fmla="*/ 1116 h 627134"/>
                <a:gd name="connsiteX8" fmla="*/ 133970 w 708501"/>
                <a:gd name="connsiteY8" fmla="*/ 42419 h 627134"/>
                <a:gd name="connsiteX9" fmla="*/ 122632 w 708501"/>
                <a:gd name="connsiteY9" fmla="*/ 49708 h 627134"/>
                <a:gd name="connsiteX10" fmla="*/ 4393 w 708501"/>
                <a:gd name="connsiteY10" fmla="*/ 165517 h 627134"/>
                <a:gd name="connsiteX11" fmla="*/ 6013 w 708501"/>
                <a:gd name="connsiteY11" fmla="*/ 189812 h 627134"/>
                <a:gd name="connsiteX12" fmla="*/ 114533 w 708501"/>
                <a:gd name="connsiteY12" fmla="*/ 271608 h 627134"/>
                <a:gd name="connsiteX13" fmla="*/ 135590 w 708501"/>
                <a:gd name="connsiteY13" fmla="*/ 270798 h 627134"/>
                <a:gd name="connsiteX14" fmla="*/ 176082 w 708501"/>
                <a:gd name="connsiteY14" fmla="*/ 232735 h 627134"/>
                <a:gd name="connsiteX15" fmla="*/ 176082 w 708501"/>
                <a:gd name="connsiteY15" fmla="*/ 627134 h 627134"/>
                <a:gd name="connsiteX16" fmla="*/ 532419 w 708501"/>
                <a:gd name="connsiteY16" fmla="*/ 627134 h 627134"/>
                <a:gd name="connsiteX17" fmla="*/ 532419 w 708501"/>
                <a:gd name="connsiteY17" fmla="*/ 233545 h 627134"/>
                <a:gd name="connsiteX18" fmla="*/ 572911 w 708501"/>
                <a:gd name="connsiteY18" fmla="*/ 271608 h 627134"/>
                <a:gd name="connsiteX19" fmla="*/ 593968 w 708501"/>
                <a:gd name="connsiteY19" fmla="*/ 272418 h 627134"/>
                <a:gd name="connsiteX20" fmla="*/ 702488 w 708501"/>
                <a:gd name="connsiteY20" fmla="*/ 189812 h 627134"/>
                <a:gd name="connsiteX21" fmla="*/ 704108 w 708501"/>
                <a:gd name="connsiteY21" fmla="*/ 165517 h 627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08501" h="627134">
                  <a:moveTo>
                    <a:pt x="704108" y="165517"/>
                  </a:moveTo>
                  <a:lnTo>
                    <a:pt x="585869" y="49708"/>
                  </a:lnTo>
                  <a:cubicBezTo>
                    <a:pt x="582630" y="46468"/>
                    <a:pt x="578580" y="44039"/>
                    <a:pt x="574531" y="42419"/>
                  </a:cubicBezTo>
                  <a:lnTo>
                    <a:pt x="464391" y="1116"/>
                  </a:lnTo>
                  <a:cubicBezTo>
                    <a:pt x="458722" y="-1313"/>
                    <a:pt x="451433" y="306"/>
                    <a:pt x="447384" y="5165"/>
                  </a:cubicBezTo>
                  <a:cubicBezTo>
                    <a:pt x="423898" y="29461"/>
                    <a:pt x="390694" y="44848"/>
                    <a:pt x="354251" y="44848"/>
                  </a:cubicBezTo>
                  <a:cubicBezTo>
                    <a:pt x="317807" y="44848"/>
                    <a:pt x="284603" y="29461"/>
                    <a:pt x="261117" y="5165"/>
                  </a:cubicBezTo>
                  <a:cubicBezTo>
                    <a:pt x="257068" y="306"/>
                    <a:pt x="249779" y="-503"/>
                    <a:pt x="244110" y="1116"/>
                  </a:cubicBezTo>
                  <a:lnTo>
                    <a:pt x="133970" y="42419"/>
                  </a:lnTo>
                  <a:cubicBezTo>
                    <a:pt x="129921" y="44039"/>
                    <a:pt x="125871" y="46468"/>
                    <a:pt x="122632" y="49708"/>
                  </a:cubicBezTo>
                  <a:lnTo>
                    <a:pt x="4393" y="165517"/>
                  </a:lnTo>
                  <a:cubicBezTo>
                    <a:pt x="-2086" y="172806"/>
                    <a:pt x="-1276" y="184144"/>
                    <a:pt x="6013" y="189812"/>
                  </a:cubicBezTo>
                  <a:lnTo>
                    <a:pt x="114533" y="271608"/>
                  </a:lnTo>
                  <a:cubicBezTo>
                    <a:pt x="121012" y="276467"/>
                    <a:pt x="129921" y="276467"/>
                    <a:pt x="135590" y="270798"/>
                  </a:cubicBezTo>
                  <a:lnTo>
                    <a:pt x="176082" y="232735"/>
                  </a:lnTo>
                  <a:lnTo>
                    <a:pt x="176082" y="627134"/>
                  </a:lnTo>
                  <a:lnTo>
                    <a:pt x="532419" y="627134"/>
                  </a:lnTo>
                  <a:lnTo>
                    <a:pt x="532419" y="233545"/>
                  </a:lnTo>
                  <a:lnTo>
                    <a:pt x="572911" y="271608"/>
                  </a:lnTo>
                  <a:cubicBezTo>
                    <a:pt x="578580" y="277277"/>
                    <a:pt x="588299" y="277277"/>
                    <a:pt x="593968" y="272418"/>
                  </a:cubicBezTo>
                  <a:lnTo>
                    <a:pt x="702488" y="189812"/>
                  </a:lnTo>
                  <a:cubicBezTo>
                    <a:pt x="709777" y="184144"/>
                    <a:pt x="710587" y="172806"/>
                    <a:pt x="704108" y="1655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80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2" name="圖形 75" descr="褲子 以實心填滿">
              <a:extLst>
                <a:ext uri="{FF2B5EF4-FFF2-40B4-BE49-F238E27FC236}">
                  <a16:creationId xmlns:a16="http://schemas.microsoft.com/office/drawing/2014/main" id="{B73FC71F-1A6D-9286-7296-E10C207350BA}"/>
                </a:ext>
              </a:extLst>
            </p:cNvPr>
            <p:cNvSpPr/>
            <p:nvPr/>
          </p:nvSpPr>
          <p:spPr>
            <a:xfrm>
              <a:off x="9964530" y="1977233"/>
              <a:ext cx="388730" cy="712672"/>
            </a:xfrm>
            <a:custGeom>
              <a:avLst/>
              <a:gdLst>
                <a:gd name="connsiteX0" fmla="*/ 388731 w 388730"/>
                <a:gd name="connsiteY0" fmla="*/ 32394 h 712672"/>
                <a:gd name="connsiteX1" fmla="*/ 388731 w 388730"/>
                <a:gd name="connsiteY1" fmla="*/ 16197 h 712672"/>
                <a:gd name="connsiteX2" fmla="*/ 372533 w 388730"/>
                <a:gd name="connsiteY2" fmla="*/ 0 h 712672"/>
                <a:gd name="connsiteX3" fmla="*/ 194365 w 388730"/>
                <a:gd name="connsiteY3" fmla="*/ 0 h 712672"/>
                <a:gd name="connsiteX4" fmla="*/ 16197 w 388730"/>
                <a:gd name="connsiteY4" fmla="*/ 0 h 712672"/>
                <a:gd name="connsiteX5" fmla="*/ 0 w 388730"/>
                <a:gd name="connsiteY5" fmla="*/ 16197 h 712672"/>
                <a:gd name="connsiteX6" fmla="*/ 0 w 388730"/>
                <a:gd name="connsiteY6" fmla="*/ 32394 h 712672"/>
                <a:gd name="connsiteX7" fmla="*/ 72887 w 388730"/>
                <a:gd name="connsiteY7" fmla="*/ 32394 h 712672"/>
                <a:gd name="connsiteX8" fmla="*/ 72887 w 388730"/>
                <a:gd name="connsiteY8" fmla="*/ 64788 h 712672"/>
                <a:gd name="connsiteX9" fmla="*/ 0 w 388730"/>
                <a:gd name="connsiteY9" fmla="*/ 64788 h 712672"/>
                <a:gd name="connsiteX10" fmla="*/ 0 w 388730"/>
                <a:gd name="connsiteY10" fmla="*/ 712673 h 712672"/>
                <a:gd name="connsiteX11" fmla="*/ 121478 w 388730"/>
                <a:gd name="connsiteY11" fmla="*/ 712673 h 712672"/>
                <a:gd name="connsiteX12" fmla="*/ 194365 w 388730"/>
                <a:gd name="connsiteY12" fmla="*/ 178168 h 712672"/>
                <a:gd name="connsiteX13" fmla="*/ 267252 w 388730"/>
                <a:gd name="connsiteY13" fmla="*/ 712673 h 712672"/>
                <a:gd name="connsiteX14" fmla="*/ 388731 w 388730"/>
                <a:gd name="connsiteY14" fmla="*/ 712673 h 712672"/>
                <a:gd name="connsiteX15" fmla="*/ 388731 w 388730"/>
                <a:gd name="connsiteY15" fmla="*/ 64788 h 712672"/>
                <a:gd name="connsiteX16" fmla="*/ 315844 w 388730"/>
                <a:gd name="connsiteY16" fmla="*/ 64788 h 712672"/>
                <a:gd name="connsiteX17" fmla="*/ 315844 w 388730"/>
                <a:gd name="connsiteY17" fmla="*/ 32394 h 712672"/>
                <a:gd name="connsiteX18" fmla="*/ 388731 w 388730"/>
                <a:gd name="connsiteY18" fmla="*/ 32394 h 712672"/>
                <a:gd name="connsiteX19" fmla="*/ 105281 w 388730"/>
                <a:gd name="connsiteY19" fmla="*/ 64788 h 712672"/>
                <a:gd name="connsiteX20" fmla="*/ 105281 w 388730"/>
                <a:gd name="connsiteY20" fmla="*/ 32394 h 712672"/>
                <a:gd name="connsiteX21" fmla="*/ 178168 w 388730"/>
                <a:gd name="connsiteY21" fmla="*/ 32394 h 712672"/>
                <a:gd name="connsiteX22" fmla="*/ 178168 w 388730"/>
                <a:gd name="connsiteY22" fmla="*/ 64788 h 712672"/>
                <a:gd name="connsiteX23" fmla="*/ 105281 w 388730"/>
                <a:gd name="connsiteY23" fmla="*/ 64788 h 712672"/>
                <a:gd name="connsiteX24" fmla="*/ 283449 w 388730"/>
                <a:gd name="connsiteY24" fmla="*/ 64788 h 712672"/>
                <a:gd name="connsiteX25" fmla="*/ 210562 w 388730"/>
                <a:gd name="connsiteY25" fmla="*/ 64788 h 712672"/>
                <a:gd name="connsiteX26" fmla="*/ 210562 w 388730"/>
                <a:gd name="connsiteY26" fmla="*/ 32394 h 712672"/>
                <a:gd name="connsiteX27" fmla="*/ 283449 w 388730"/>
                <a:gd name="connsiteY27" fmla="*/ 32394 h 712672"/>
                <a:gd name="connsiteX28" fmla="*/ 283449 w 388730"/>
                <a:gd name="connsiteY28" fmla="*/ 64788 h 712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88730" h="712672">
                  <a:moveTo>
                    <a:pt x="388731" y="32394"/>
                  </a:moveTo>
                  <a:lnTo>
                    <a:pt x="388731" y="16197"/>
                  </a:lnTo>
                  <a:cubicBezTo>
                    <a:pt x="388731" y="7289"/>
                    <a:pt x="381442" y="0"/>
                    <a:pt x="372533" y="0"/>
                  </a:cubicBezTo>
                  <a:lnTo>
                    <a:pt x="194365" y="0"/>
                  </a:lnTo>
                  <a:lnTo>
                    <a:pt x="16197" y="0"/>
                  </a:lnTo>
                  <a:cubicBezTo>
                    <a:pt x="7289" y="0"/>
                    <a:pt x="0" y="7289"/>
                    <a:pt x="0" y="16197"/>
                  </a:cubicBezTo>
                  <a:lnTo>
                    <a:pt x="0" y="32394"/>
                  </a:lnTo>
                  <a:lnTo>
                    <a:pt x="72887" y="32394"/>
                  </a:lnTo>
                  <a:lnTo>
                    <a:pt x="72887" y="64788"/>
                  </a:lnTo>
                  <a:lnTo>
                    <a:pt x="0" y="64788"/>
                  </a:lnTo>
                  <a:lnTo>
                    <a:pt x="0" y="712673"/>
                  </a:lnTo>
                  <a:lnTo>
                    <a:pt x="121478" y="712673"/>
                  </a:lnTo>
                  <a:lnTo>
                    <a:pt x="194365" y="178168"/>
                  </a:lnTo>
                  <a:lnTo>
                    <a:pt x="267252" y="712673"/>
                  </a:lnTo>
                  <a:lnTo>
                    <a:pt x="388731" y="712673"/>
                  </a:lnTo>
                  <a:lnTo>
                    <a:pt x="388731" y="64788"/>
                  </a:lnTo>
                  <a:lnTo>
                    <a:pt x="315844" y="64788"/>
                  </a:lnTo>
                  <a:lnTo>
                    <a:pt x="315844" y="32394"/>
                  </a:lnTo>
                  <a:lnTo>
                    <a:pt x="388731" y="32394"/>
                  </a:lnTo>
                  <a:close/>
                  <a:moveTo>
                    <a:pt x="105281" y="64788"/>
                  </a:moveTo>
                  <a:lnTo>
                    <a:pt x="105281" y="32394"/>
                  </a:lnTo>
                  <a:lnTo>
                    <a:pt x="178168" y="32394"/>
                  </a:lnTo>
                  <a:lnTo>
                    <a:pt x="178168" y="64788"/>
                  </a:lnTo>
                  <a:lnTo>
                    <a:pt x="105281" y="64788"/>
                  </a:lnTo>
                  <a:close/>
                  <a:moveTo>
                    <a:pt x="283449" y="64788"/>
                  </a:moveTo>
                  <a:lnTo>
                    <a:pt x="210562" y="64788"/>
                  </a:lnTo>
                  <a:lnTo>
                    <a:pt x="210562" y="32394"/>
                  </a:lnTo>
                  <a:lnTo>
                    <a:pt x="283449" y="32394"/>
                  </a:lnTo>
                  <a:lnTo>
                    <a:pt x="283449" y="6478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80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</p:grpSp>
      <p:grpSp>
        <p:nvGrpSpPr>
          <p:cNvPr id="77" name="组合 2">
            <a:extLst>
              <a:ext uri="{FF2B5EF4-FFF2-40B4-BE49-F238E27FC236}">
                <a16:creationId xmlns:a16="http://schemas.microsoft.com/office/drawing/2014/main" id="{862A4817-0181-4B48-59B2-AB69C2479DED}"/>
              </a:ext>
            </a:extLst>
          </p:cNvPr>
          <p:cNvGrpSpPr/>
          <p:nvPr/>
        </p:nvGrpSpPr>
        <p:grpSpPr>
          <a:xfrm>
            <a:off x="8911975" y="3763772"/>
            <a:ext cx="2574380" cy="792589"/>
            <a:chOff x="986809" y="4560271"/>
            <a:chExt cx="2574380" cy="792589"/>
          </a:xfrm>
        </p:grpSpPr>
        <p:sp>
          <p:nvSpPr>
            <p:cNvPr id="78" name="TextBox 91">
              <a:extLst>
                <a:ext uri="{FF2B5EF4-FFF2-40B4-BE49-F238E27FC236}">
                  <a16:creationId xmlns:a16="http://schemas.microsoft.com/office/drawing/2014/main" id="{D1A4BB62-4461-819C-EE45-AC74A81995C8}"/>
                </a:ext>
              </a:extLst>
            </p:cNvPr>
            <p:cNvSpPr txBox="1"/>
            <p:nvPr/>
          </p:nvSpPr>
          <p:spPr>
            <a:xfrm>
              <a:off x="986809" y="4560271"/>
              <a:ext cx="2574380" cy="505138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尋找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sp>
          <p:nvSpPr>
            <p:cNvPr id="79" name="文本框 18">
              <a:extLst>
                <a:ext uri="{FF2B5EF4-FFF2-40B4-BE49-F238E27FC236}">
                  <a16:creationId xmlns:a16="http://schemas.microsoft.com/office/drawing/2014/main" id="{CA493FB9-03BB-6182-6AD0-1567BA70CE9D}"/>
                </a:ext>
              </a:extLst>
            </p:cNvPr>
            <p:cNvSpPr txBox="1"/>
            <p:nvPr/>
          </p:nvSpPr>
          <p:spPr>
            <a:xfrm>
              <a:off x="1046954" y="5033477"/>
              <a:ext cx="2514235" cy="3193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1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忘記有哪些衣服、放哪。</a:t>
              </a:r>
              <a:endParaRPr lang="zh-CN" altLang="en-US" sz="11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</p:grpSp>
      <p:sp>
        <p:nvSpPr>
          <p:cNvPr id="80" name="左大括弧 79">
            <a:extLst>
              <a:ext uri="{FF2B5EF4-FFF2-40B4-BE49-F238E27FC236}">
                <a16:creationId xmlns:a16="http://schemas.microsoft.com/office/drawing/2014/main" id="{D9535DC0-5349-5B4D-5079-C9BAD0A774B1}"/>
              </a:ext>
            </a:extLst>
          </p:cNvPr>
          <p:cNvSpPr/>
          <p:nvPr/>
        </p:nvSpPr>
        <p:spPr>
          <a:xfrm rot="16200000">
            <a:off x="2761573" y="2685396"/>
            <a:ext cx="427274" cy="5122132"/>
          </a:xfrm>
          <a:prstGeom prst="leftBrace">
            <a:avLst/>
          </a:prstGeom>
          <a:ln w="571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  <p:sp>
        <p:nvSpPr>
          <p:cNvPr id="81" name="左大括弧 80">
            <a:extLst>
              <a:ext uri="{FF2B5EF4-FFF2-40B4-BE49-F238E27FC236}">
                <a16:creationId xmlns:a16="http://schemas.microsoft.com/office/drawing/2014/main" id="{203E959D-ED49-F03F-4B3D-ECBFFC5AF655}"/>
              </a:ext>
            </a:extLst>
          </p:cNvPr>
          <p:cNvSpPr/>
          <p:nvPr/>
        </p:nvSpPr>
        <p:spPr>
          <a:xfrm rot="16200000">
            <a:off x="7139480" y="3988578"/>
            <a:ext cx="427274" cy="2514235"/>
          </a:xfrm>
          <a:prstGeom prst="leftBrace">
            <a:avLst/>
          </a:prstGeom>
          <a:ln w="571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  <p:sp>
        <p:nvSpPr>
          <p:cNvPr id="82" name="左大括弧 81">
            <a:extLst>
              <a:ext uri="{FF2B5EF4-FFF2-40B4-BE49-F238E27FC236}">
                <a16:creationId xmlns:a16="http://schemas.microsoft.com/office/drawing/2014/main" id="{39CE910F-7C70-4C6C-862B-53B2DA36085E}"/>
              </a:ext>
            </a:extLst>
          </p:cNvPr>
          <p:cNvSpPr/>
          <p:nvPr/>
        </p:nvSpPr>
        <p:spPr>
          <a:xfrm rot="16200000">
            <a:off x="10061379" y="4035123"/>
            <a:ext cx="427274" cy="2422677"/>
          </a:xfrm>
          <a:prstGeom prst="leftBrace">
            <a:avLst/>
          </a:prstGeom>
          <a:ln w="571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  <p:sp>
        <p:nvSpPr>
          <p:cNvPr id="83" name="文字方塊 82">
            <a:extLst>
              <a:ext uri="{FF2B5EF4-FFF2-40B4-BE49-F238E27FC236}">
                <a16:creationId xmlns:a16="http://schemas.microsoft.com/office/drawing/2014/main" id="{E60B920C-DF53-52C1-A1E2-2B21689C6692}"/>
              </a:ext>
            </a:extLst>
          </p:cNvPr>
          <p:cNvSpPr txBox="1"/>
          <p:nvPr/>
        </p:nvSpPr>
        <p:spPr>
          <a:xfrm>
            <a:off x="1651771" y="5500087"/>
            <a:ext cx="3057247" cy="3400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利用物聯網自動開啟和搜尋資訊</a:t>
            </a:r>
            <a:endParaRPr lang="en-US" altLang="zh-TW" sz="12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7A782049-2AFC-DC11-13AB-AD768338F82D}"/>
              </a:ext>
            </a:extLst>
          </p:cNvPr>
          <p:cNvSpPr txBox="1"/>
          <p:nvPr/>
        </p:nvSpPr>
        <p:spPr>
          <a:xfrm>
            <a:off x="6234862" y="5500087"/>
            <a:ext cx="2236510" cy="3400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透過演算建立搭配系統</a:t>
            </a:r>
            <a:endParaRPr lang="en-US" altLang="zh-TW" sz="12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</p:txBody>
      </p: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729C6122-0DA9-4252-470F-27D62FB6DDE7}"/>
              </a:ext>
            </a:extLst>
          </p:cNvPr>
          <p:cNvSpPr txBox="1"/>
          <p:nvPr/>
        </p:nvSpPr>
        <p:spPr>
          <a:xfrm>
            <a:off x="9156760" y="5476636"/>
            <a:ext cx="2837443" cy="617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使用資料庫</a:t>
            </a:r>
            <a:br>
              <a:rPr lang="en-US" altLang="zh-TW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</a:br>
            <a:r>
              <a:rPr lang="zh-TW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及馬達系統來管理衣物</a:t>
            </a:r>
            <a:endParaRPr lang="en-US" altLang="zh-TW" sz="12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B4F5D964-2E51-5E51-E5F8-081CBE22C061}"/>
              </a:ext>
            </a:extLst>
          </p:cNvPr>
          <p:cNvCxnSpPr>
            <a:cxnSpLocks/>
          </p:cNvCxnSpPr>
          <p:nvPr/>
        </p:nvCxnSpPr>
        <p:spPr>
          <a:xfrm>
            <a:off x="0" y="954681"/>
            <a:ext cx="2775093" cy="0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900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738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80" grpId="0" animBg="1"/>
      <p:bldP spid="81" grpId="0" animBg="1"/>
      <p:bldP spid="82" grpId="0" animBg="1"/>
      <p:bldP spid="83" grpId="0"/>
      <p:bldP spid="38" grpId="0"/>
      <p:bldP spid="4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6">
            <a:extLst>
              <a:ext uri="{FF2B5EF4-FFF2-40B4-BE49-F238E27FC236}">
                <a16:creationId xmlns:a16="http://schemas.microsoft.com/office/drawing/2014/main" id="{74D963B0-305E-1FA5-4C28-C5A4BDFE867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7" name="圖片 46">
            <a:extLst>
              <a:ext uri="{FF2B5EF4-FFF2-40B4-BE49-F238E27FC236}">
                <a16:creationId xmlns:a16="http://schemas.microsoft.com/office/drawing/2014/main" id="{E5D27D7A-09F0-E3D4-5007-11E93F0688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2736" t="774" r="2736" b="5256"/>
          <a:stretch/>
        </p:blipFill>
        <p:spPr>
          <a:xfrm>
            <a:off x="6343127" y="1237885"/>
            <a:ext cx="5245995" cy="4929673"/>
          </a:xfrm>
          <a:prstGeom prst="rect">
            <a:avLst/>
          </a:prstGeom>
        </p:spPr>
      </p:pic>
      <p:sp>
        <p:nvSpPr>
          <p:cNvPr id="10" name="矩形: 圓角 9">
            <a:extLst>
              <a:ext uri="{FF2B5EF4-FFF2-40B4-BE49-F238E27FC236}">
                <a16:creationId xmlns:a16="http://schemas.microsoft.com/office/drawing/2014/main" id="{B75B253B-1EA6-60EF-B81E-DA7DA5DDD2F6}"/>
              </a:ext>
            </a:extLst>
          </p:cNvPr>
          <p:cNvSpPr/>
          <p:nvPr/>
        </p:nvSpPr>
        <p:spPr>
          <a:xfrm>
            <a:off x="261592" y="1237885"/>
            <a:ext cx="5196391" cy="5202844"/>
          </a:xfrm>
          <a:prstGeom prst="round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76200">
            <a:solidFill>
              <a:schemeClr val="tx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E530B2EA-371A-9372-8F51-95503038DA91}"/>
              </a:ext>
            </a:extLst>
          </p:cNvPr>
          <p:cNvSpPr/>
          <p:nvPr/>
        </p:nvSpPr>
        <p:spPr>
          <a:xfrm>
            <a:off x="1513855" y="2867804"/>
            <a:ext cx="383524" cy="6584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3B4B7776-BF3A-36A5-C49B-79F0AB181711}"/>
              </a:ext>
            </a:extLst>
          </p:cNvPr>
          <p:cNvGrpSpPr/>
          <p:nvPr/>
        </p:nvGrpSpPr>
        <p:grpSpPr>
          <a:xfrm>
            <a:off x="2539020" y="1493588"/>
            <a:ext cx="2918963" cy="2472499"/>
            <a:chOff x="3010706" y="1084562"/>
            <a:chExt cx="3378200" cy="2861495"/>
          </a:xfrm>
        </p:grpSpPr>
        <p:pic>
          <p:nvPicPr>
            <p:cNvPr id="60" name="圖形 59" descr="想法泡泡 以實心填滿">
              <a:extLst>
                <a:ext uri="{FF2B5EF4-FFF2-40B4-BE49-F238E27FC236}">
                  <a16:creationId xmlns:a16="http://schemas.microsoft.com/office/drawing/2014/main" id="{8FF8C582-1E64-9665-A2AE-999CC6B98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010706" y="1084562"/>
              <a:ext cx="3378200" cy="2861495"/>
            </a:xfrm>
            <a:prstGeom prst="rect">
              <a:avLst/>
            </a:prstGeom>
          </p:spPr>
        </p:pic>
        <p:pic>
          <p:nvPicPr>
            <p:cNvPr id="50" name="圖形 49" descr="雙臂交叉的男子">
              <a:extLst>
                <a:ext uri="{FF2B5EF4-FFF2-40B4-BE49-F238E27FC236}">
                  <a16:creationId xmlns:a16="http://schemas.microsoft.com/office/drawing/2014/main" id="{E7D69BA2-9D44-4FDE-936E-BD08289DB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699806" y="1920533"/>
              <a:ext cx="836470" cy="811313"/>
            </a:xfrm>
            <a:prstGeom prst="rect">
              <a:avLst/>
            </a:prstGeom>
          </p:spPr>
        </p:pic>
        <p:pic>
          <p:nvPicPr>
            <p:cNvPr id="52" name="圖形 51" descr="拿著控制器的男子">
              <a:extLst>
                <a:ext uri="{FF2B5EF4-FFF2-40B4-BE49-F238E27FC236}">
                  <a16:creationId xmlns:a16="http://schemas.microsoft.com/office/drawing/2014/main" id="{F898D1BF-44B9-B23C-3350-E26AF0611B5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843204" y="1735588"/>
              <a:ext cx="768255" cy="779721"/>
            </a:xfrm>
            <a:prstGeom prst="rect">
              <a:avLst/>
            </a:prstGeom>
          </p:spPr>
        </p:pic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27CA0CE7-D64B-7E4A-9788-5CB3D7B6A1CE}"/>
              </a:ext>
            </a:extLst>
          </p:cNvPr>
          <p:cNvGrpSpPr/>
          <p:nvPr/>
        </p:nvGrpSpPr>
        <p:grpSpPr>
          <a:xfrm>
            <a:off x="756879" y="1382772"/>
            <a:ext cx="1839475" cy="2281012"/>
            <a:chOff x="646216" y="1084562"/>
            <a:chExt cx="2128877" cy="2639881"/>
          </a:xfrm>
        </p:grpSpPr>
        <p:pic>
          <p:nvPicPr>
            <p:cNvPr id="15" name="圖形 14" descr="智慧型手機 以實心填滿">
              <a:extLst>
                <a:ext uri="{FF2B5EF4-FFF2-40B4-BE49-F238E27FC236}">
                  <a16:creationId xmlns:a16="http://schemas.microsoft.com/office/drawing/2014/main" id="{EF54E6DC-7158-EE03-D15F-F1491CC76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1097409" y="2576737"/>
              <a:ext cx="1147706" cy="1147706"/>
            </a:xfrm>
            <a:prstGeom prst="rect">
              <a:avLst/>
            </a:prstGeom>
          </p:spPr>
        </p:pic>
        <p:pic>
          <p:nvPicPr>
            <p:cNvPr id="28" name="圖形 27" descr="太陽 以實心填滿">
              <a:extLst>
                <a:ext uri="{FF2B5EF4-FFF2-40B4-BE49-F238E27FC236}">
                  <a16:creationId xmlns:a16="http://schemas.microsoft.com/office/drawing/2014/main" id="{822336A0-3675-7338-250C-A16A362540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897380" y="1793737"/>
              <a:ext cx="877713" cy="877713"/>
            </a:xfrm>
            <a:prstGeom prst="rect">
              <a:avLst/>
            </a:prstGeom>
          </p:spPr>
        </p:pic>
        <p:grpSp>
          <p:nvGrpSpPr>
            <p:cNvPr id="44" name="群組 43">
              <a:extLst>
                <a:ext uri="{FF2B5EF4-FFF2-40B4-BE49-F238E27FC236}">
                  <a16:creationId xmlns:a16="http://schemas.microsoft.com/office/drawing/2014/main" id="{293E72BC-F239-A755-3B25-64090B586A62}"/>
                </a:ext>
              </a:extLst>
            </p:cNvPr>
            <p:cNvGrpSpPr/>
            <p:nvPr/>
          </p:nvGrpSpPr>
          <p:grpSpPr>
            <a:xfrm>
              <a:off x="646216" y="1772607"/>
              <a:ext cx="682758" cy="786788"/>
              <a:chOff x="850842" y="1650035"/>
              <a:chExt cx="802774" cy="925090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40" name="圖形 29" descr="水 以實心填滿">
                <a:extLst>
                  <a:ext uri="{FF2B5EF4-FFF2-40B4-BE49-F238E27FC236}">
                    <a16:creationId xmlns:a16="http://schemas.microsoft.com/office/drawing/2014/main" id="{4FEA4D56-B76F-818A-ACA4-A1A3333D6ABD}"/>
                  </a:ext>
                </a:extLst>
              </p:cNvPr>
              <p:cNvSpPr/>
              <p:nvPr/>
            </p:nvSpPr>
            <p:spPr>
              <a:xfrm>
                <a:off x="894319" y="2177223"/>
                <a:ext cx="162768" cy="247408"/>
              </a:xfrm>
              <a:custGeom>
                <a:avLst/>
                <a:gdLst>
                  <a:gd name="connsiteX0" fmla="*/ 81384 w 162768"/>
                  <a:gd name="connsiteY0" fmla="*/ 0 h 247408"/>
                  <a:gd name="connsiteX1" fmla="*/ 0 w 162768"/>
                  <a:gd name="connsiteY1" fmla="*/ 166024 h 247408"/>
                  <a:gd name="connsiteX2" fmla="*/ 81384 w 162768"/>
                  <a:gd name="connsiteY2" fmla="*/ 247409 h 247408"/>
                  <a:gd name="connsiteX3" fmla="*/ 162769 w 162768"/>
                  <a:gd name="connsiteY3" fmla="*/ 166024 h 247408"/>
                  <a:gd name="connsiteX4" fmla="*/ 81384 w 162768"/>
                  <a:gd name="connsiteY4" fmla="*/ 0 h 247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68" h="247408">
                    <a:moveTo>
                      <a:pt x="81384" y="0"/>
                    </a:moveTo>
                    <a:cubicBezTo>
                      <a:pt x="81384" y="0"/>
                      <a:pt x="0" y="114589"/>
                      <a:pt x="0" y="166024"/>
                    </a:cubicBezTo>
                    <a:cubicBezTo>
                      <a:pt x="0" y="210948"/>
                      <a:pt x="36460" y="247409"/>
                      <a:pt x="81384" y="247409"/>
                    </a:cubicBezTo>
                    <a:cubicBezTo>
                      <a:pt x="126309" y="247409"/>
                      <a:pt x="162769" y="210948"/>
                      <a:pt x="162769" y="166024"/>
                    </a:cubicBezTo>
                    <a:cubicBezTo>
                      <a:pt x="162769" y="114264"/>
                      <a:pt x="81384" y="0"/>
                      <a:pt x="8138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>
                  <a:latin typeface="Noto Sans CJK TC Medium" panose="020B0600000000000000" pitchFamily="34" charset="-120"/>
                  <a:ea typeface="Noto Sans CJK TC Medium" panose="020B0600000000000000" pitchFamily="34" charset="-120"/>
                </a:endParaRPr>
              </a:p>
            </p:txBody>
          </p:sp>
          <p:sp>
            <p:nvSpPr>
              <p:cNvPr id="41" name="圖形 30" descr="水 以實心填滿">
                <a:extLst>
                  <a:ext uri="{FF2B5EF4-FFF2-40B4-BE49-F238E27FC236}">
                    <a16:creationId xmlns:a16="http://schemas.microsoft.com/office/drawing/2014/main" id="{3BB8BBB2-FE7D-9FC7-771D-32C37E6322B4}"/>
                  </a:ext>
                </a:extLst>
              </p:cNvPr>
              <p:cNvSpPr/>
              <p:nvPr/>
            </p:nvSpPr>
            <p:spPr>
              <a:xfrm>
                <a:off x="1091441" y="2314500"/>
                <a:ext cx="162768" cy="247408"/>
              </a:xfrm>
              <a:custGeom>
                <a:avLst/>
                <a:gdLst>
                  <a:gd name="connsiteX0" fmla="*/ 81384 w 162768"/>
                  <a:gd name="connsiteY0" fmla="*/ 0 h 247408"/>
                  <a:gd name="connsiteX1" fmla="*/ 0 w 162768"/>
                  <a:gd name="connsiteY1" fmla="*/ 166024 h 247408"/>
                  <a:gd name="connsiteX2" fmla="*/ 81384 w 162768"/>
                  <a:gd name="connsiteY2" fmla="*/ 247409 h 247408"/>
                  <a:gd name="connsiteX3" fmla="*/ 162769 w 162768"/>
                  <a:gd name="connsiteY3" fmla="*/ 166024 h 247408"/>
                  <a:gd name="connsiteX4" fmla="*/ 81384 w 162768"/>
                  <a:gd name="connsiteY4" fmla="*/ 0 h 247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68" h="247408">
                    <a:moveTo>
                      <a:pt x="81384" y="0"/>
                    </a:moveTo>
                    <a:cubicBezTo>
                      <a:pt x="81384" y="0"/>
                      <a:pt x="0" y="114589"/>
                      <a:pt x="0" y="166024"/>
                    </a:cubicBezTo>
                    <a:cubicBezTo>
                      <a:pt x="0" y="210948"/>
                      <a:pt x="36460" y="247409"/>
                      <a:pt x="81384" y="247409"/>
                    </a:cubicBezTo>
                    <a:cubicBezTo>
                      <a:pt x="126309" y="247409"/>
                      <a:pt x="162769" y="210948"/>
                      <a:pt x="162769" y="166024"/>
                    </a:cubicBezTo>
                    <a:cubicBezTo>
                      <a:pt x="162769" y="114264"/>
                      <a:pt x="81384" y="0"/>
                      <a:pt x="8138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>
                  <a:latin typeface="Noto Sans CJK TC Medium" panose="020B0600000000000000" pitchFamily="34" charset="-120"/>
                  <a:ea typeface="Noto Sans CJK TC Medium" panose="020B0600000000000000" pitchFamily="34" charset="-120"/>
                </a:endParaRPr>
              </a:p>
            </p:txBody>
          </p:sp>
          <p:sp>
            <p:nvSpPr>
              <p:cNvPr id="42" name="圖形 31" descr="水 以實心填滿">
                <a:extLst>
                  <a:ext uri="{FF2B5EF4-FFF2-40B4-BE49-F238E27FC236}">
                    <a16:creationId xmlns:a16="http://schemas.microsoft.com/office/drawing/2014/main" id="{24520C90-3C66-E5B4-6CF3-724B0B05F132}"/>
                  </a:ext>
                </a:extLst>
              </p:cNvPr>
              <p:cNvSpPr/>
              <p:nvPr/>
            </p:nvSpPr>
            <p:spPr>
              <a:xfrm>
                <a:off x="1280289" y="2149453"/>
                <a:ext cx="162768" cy="247408"/>
              </a:xfrm>
              <a:custGeom>
                <a:avLst/>
                <a:gdLst>
                  <a:gd name="connsiteX0" fmla="*/ 81384 w 162768"/>
                  <a:gd name="connsiteY0" fmla="*/ 0 h 247408"/>
                  <a:gd name="connsiteX1" fmla="*/ 0 w 162768"/>
                  <a:gd name="connsiteY1" fmla="*/ 166024 h 247408"/>
                  <a:gd name="connsiteX2" fmla="*/ 81384 w 162768"/>
                  <a:gd name="connsiteY2" fmla="*/ 247409 h 247408"/>
                  <a:gd name="connsiteX3" fmla="*/ 162769 w 162768"/>
                  <a:gd name="connsiteY3" fmla="*/ 166024 h 247408"/>
                  <a:gd name="connsiteX4" fmla="*/ 81384 w 162768"/>
                  <a:gd name="connsiteY4" fmla="*/ 0 h 247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68" h="247408">
                    <a:moveTo>
                      <a:pt x="81384" y="0"/>
                    </a:moveTo>
                    <a:cubicBezTo>
                      <a:pt x="81384" y="0"/>
                      <a:pt x="0" y="114589"/>
                      <a:pt x="0" y="166024"/>
                    </a:cubicBezTo>
                    <a:cubicBezTo>
                      <a:pt x="0" y="210948"/>
                      <a:pt x="36460" y="247409"/>
                      <a:pt x="81384" y="247409"/>
                    </a:cubicBezTo>
                    <a:cubicBezTo>
                      <a:pt x="126309" y="247409"/>
                      <a:pt x="162769" y="210948"/>
                      <a:pt x="162769" y="166024"/>
                    </a:cubicBezTo>
                    <a:cubicBezTo>
                      <a:pt x="162769" y="114264"/>
                      <a:pt x="81384" y="0"/>
                      <a:pt x="8138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>
                  <a:latin typeface="Noto Sans CJK TC Medium" panose="020B0600000000000000" pitchFamily="34" charset="-120"/>
                  <a:ea typeface="Noto Sans CJK TC Medium" panose="020B0600000000000000" pitchFamily="34" charset="-120"/>
                </a:endParaRPr>
              </a:p>
            </p:txBody>
          </p:sp>
          <p:sp>
            <p:nvSpPr>
              <p:cNvPr id="43" name="圖形 32" descr="水 以實心填滿">
                <a:extLst>
                  <a:ext uri="{FF2B5EF4-FFF2-40B4-BE49-F238E27FC236}">
                    <a16:creationId xmlns:a16="http://schemas.microsoft.com/office/drawing/2014/main" id="{7DC8487F-A701-89ED-3DC2-8F1CF6D44859}"/>
                  </a:ext>
                </a:extLst>
              </p:cNvPr>
              <p:cNvSpPr/>
              <p:nvPr/>
            </p:nvSpPr>
            <p:spPr>
              <a:xfrm>
                <a:off x="1473628" y="2327717"/>
                <a:ext cx="162768" cy="247408"/>
              </a:xfrm>
              <a:custGeom>
                <a:avLst/>
                <a:gdLst>
                  <a:gd name="connsiteX0" fmla="*/ 81384 w 162768"/>
                  <a:gd name="connsiteY0" fmla="*/ 0 h 247408"/>
                  <a:gd name="connsiteX1" fmla="*/ 0 w 162768"/>
                  <a:gd name="connsiteY1" fmla="*/ 166024 h 247408"/>
                  <a:gd name="connsiteX2" fmla="*/ 81384 w 162768"/>
                  <a:gd name="connsiteY2" fmla="*/ 247409 h 247408"/>
                  <a:gd name="connsiteX3" fmla="*/ 162769 w 162768"/>
                  <a:gd name="connsiteY3" fmla="*/ 166024 h 247408"/>
                  <a:gd name="connsiteX4" fmla="*/ 81384 w 162768"/>
                  <a:gd name="connsiteY4" fmla="*/ 0 h 247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68" h="247408">
                    <a:moveTo>
                      <a:pt x="81384" y="0"/>
                    </a:moveTo>
                    <a:cubicBezTo>
                      <a:pt x="81384" y="0"/>
                      <a:pt x="0" y="114589"/>
                      <a:pt x="0" y="166024"/>
                    </a:cubicBezTo>
                    <a:cubicBezTo>
                      <a:pt x="0" y="210948"/>
                      <a:pt x="36460" y="247409"/>
                      <a:pt x="81384" y="247409"/>
                    </a:cubicBezTo>
                    <a:cubicBezTo>
                      <a:pt x="126309" y="247409"/>
                      <a:pt x="162769" y="210948"/>
                      <a:pt x="162769" y="166024"/>
                    </a:cubicBezTo>
                    <a:cubicBezTo>
                      <a:pt x="162769" y="114264"/>
                      <a:pt x="81384" y="0"/>
                      <a:pt x="8138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>
                  <a:latin typeface="Noto Sans CJK TC Medium" panose="020B0600000000000000" pitchFamily="34" charset="-120"/>
                  <a:ea typeface="Noto Sans CJK TC Medium" panose="020B0600000000000000" pitchFamily="34" charset="-120"/>
                </a:endParaRPr>
              </a:p>
            </p:txBody>
          </p:sp>
          <p:sp>
            <p:nvSpPr>
              <p:cNvPr id="39" name="圖形 16" descr="雲朵 以實心填滿">
                <a:extLst>
                  <a:ext uri="{FF2B5EF4-FFF2-40B4-BE49-F238E27FC236}">
                    <a16:creationId xmlns:a16="http://schemas.microsoft.com/office/drawing/2014/main" id="{350B52B6-F37E-CD7F-F104-825415E5BD9C}"/>
                  </a:ext>
                </a:extLst>
              </p:cNvPr>
              <p:cNvSpPr/>
              <p:nvPr/>
            </p:nvSpPr>
            <p:spPr>
              <a:xfrm>
                <a:off x="850842" y="1650035"/>
                <a:ext cx="802774" cy="457059"/>
              </a:xfrm>
              <a:custGeom>
                <a:avLst/>
                <a:gdLst>
                  <a:gd name="connsiteX0" fmla="*/ 689427 w 802774"/>
                  <a:gd name="connsiteY0" fmla="*/ 227507 h 457059"/>
                  <a:gd name="connsiteX1" fmla="*/ 679902 w 802774"/>
                  <a:gd name="connsiteY1" fmla="*/ 227507 h 457059"/>
                  <a:gd name="connsiteX2" fmla="*/ 679902 w 802774"/>
                  <a:gd name="connsiteY2" fmla="*/ 227507 h 457059"/>
                  <a:gd name="connsiteX3" fmla="*/ 619895 w 802774"/>
                  <a:gd name="connsiteY3" fmla="*/ 111302 h 457059"/>
                  <a:gd name="connsiteX4" fmla="*/ 489403 w 802774"/>
                  <a:gd name="connsiteY4" fmla="*/ 93204 h 457059"/>
                  <a:gd name="connsiteX5" fmla="*/ 296998 w 802774"/>
                  <a:gd name="connsiteY5" fmla="*/ 4622 h 457059"/>
                  <a:gd name="connsiteX6" fmla="*/ 165552 w 802774"/>
                  <a:gd name="connsiteY6" fmla="*/ 170357 h 457059"/>
                  <a:gd name="connsiteX7" fmla="*/ 165552 w 802774"/>
                  <a:gd name="connsiteY7" fmla="*/ 172262 h 457059"/>
                  <a:gd name="connsiteX8" fmla="*/ 28392 w 802774"/>
                  <a:gd name="connsiteY8" fmla="*/ 227507 h 457059"/>
                  <a:gd name="connsiteX9" fmla="*/ 13152 w 802774"/>
                  <a:gd name="connsiteY9" fmla="*/ 374192 h 457059"/>
                  <a:gd name="connsiteX10" fmla="*/ 136025 w 802774"/>
                  <a:gd name="connsiteY10" fmla="*/ 456107 h 457059"/>
                  <a:gd name="connsiteX11" fmla="*/ 136025 w 802774"/>
                  <a:gd name="connsiteY11" fmla="*/ 457059 h 457059"/>
                  <a:gd name="connsiteX12" fmla="*/ 688475 w 802774"/>
                  <a:gd name="connsiteY12" fmla="*/ 457059 h 457059"/>
                  <a:gd name="connsiteX13" fmla="*/ 802775 w 802774"/>
                  <a:gd name="connsiteY13" fmla="*/ 342759 h 457059"/>
                  <a:gd name="connsiteX14" fmla="*/ 689427 w 802774"/>
                  <a:gd name="connsiteY14" fmla="*/ 227507 h 457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02774" h="457059">
                    <a:moveTo>
                      <a:pt x="689427" y="227507"/>
                    </a:moveTo>
                    <a:cubicBezTo>
                      <a:pt x="686570" y="227507"/>
                      <a:pt x="682760" y="227507"/>
                      <a:pt x="679902" y="227507"/>
                    </a:cubicBezTo>
                    <a:cubicBezTo>
                      <a:pt x="679902" y="227507"/>
                      <a:pt x="679902" y="227507"/>
                      <a:pt x="679902" y="227507"/>
                    </a:cubicBezTo>
                    <a:cubicBezTo>
                      <a:pt x="679902" y="180834"/>
                      <a:pt x="657043" y="137972"/>
                      <a:pt x="619895" y="111302"/>
                    </a:cubicBezTo>
                    <a:cubicBezTo>
                      <a:pt x="581795" y="84632"/>
                      <a:pt x="533218" y="77964"/>
                      <a:pt x="489403" y="93204"/>
                    </a:cubicBezTo>
                    <a:cubicBezTo>
                      <a:pt x="453208" y="22719"/>
                      <a:pt x="373198" y="-13476"/>
                      <a:pt x="296998" y="4622"/>
                    </a:cubicBezTo>
                    <a:cubicBezTo>
                      <a:pt x="220797" y="22719"/>
                      <a:pt x="165552" y="91299"/>
                      <a:pt x="165552" y="170357"/>
                    </a:cubicBezTo>
                    <a:cubicBezTo>
                      <a:pt x="165552" y="170357"/>
                      <a:pt x="165552" y="171309"/>
                      <a:pt x="165552" y="172262"/>
                    </a:cubicBezTo>
                    <a:cubicBezTo>
                      <a:pt x="113165" y="163689"/>
                      <a:pt x="60777" y="185597"/>
                      <a:pt x="28392" y="227507"/>
                    </a:cubicBezTo>
                    <a:cubicBezTo>
                      <a:pt x="-3040" y="270369"/>
                      <a:pt x="-8755" y="326567"/>
                      <a:pt x="13152" y="374192"/>
                    </a:cubicBezTo>
                    <a:cubicBezTo>
                      <a:pt x="36012" y="421817"/>
                      <a:pt x="83637" y="453249"/>
                      <a:pt x="136025" y="456107"/>
                    </a:cubicBezTo>
                    <a:lnTo>
                      <a:pt x="136025" y="457059"/>
                    </a:lnTo>
                    <a:lnTo>
                      <a:pt x="688475" y="457059"/>
                    </a:lnTo>
                    <a:cubicBezTo>
                      <a:pt x="751340" y="457059"/>
                      <a:pt x="802775" y="405624"/>
                      <a:pt x="802775" y="342759"/>
                    </a:cubicBezTo>
                    <a:cubicBezTo>
                      <a:pt x="802775" y="279894"/>
                      <a:pt x="752293" y="227507"/>
                      <a:pt x="689427" y="227507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>
                  <a:latin typeface="Noto Sans CJK TC Medium" panose="020B0600000000000000" pitchFamily="34" charset="-120"/>
                  <a:ea typeface="Noto Sans CJK TC Medium" panose="020B0600000000000000" pitchFamily="34" charset="-120"/>
                </a:endParaRPr>
              </a:p>
            </p:txBody>
          </p:sp>
        </p:grpSp>
        <p:pic>
          <p:nvPicPr>
            <p:cNvPr id="58" name="圖形 57" descr="雪花 以實心填滿">
              <a:extLst>
                <a:ext uri="{FF2B5EF4-FFF2-40B4-BE49-F238E27FC236}">
                  <a16:creationId xmlns:a16="http://schemas.microsoft.com/office/drawing/2014/main" id="{14A564A0-7126-1D6E-8C86-3A1A52A31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1244134" y="1084562"/>
              <a:ext cx="914400" cy="914400"/>
            </a:xfrm>
            <a:prstGeom prst="rect">
              <a:avLst/>
            </a:prstGeom>
          </p:spPr>
        </p:pic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A14F8853-08F6-1034-F061-B869F80548FA}"/>
              </a:ext>
            </a:extLst>
          </p:cNvPr>
          <p:cNvGrpSpPr/>
          <p:nvPr/>
        </p:nvGrpSpPr>
        <p:grpSpPr>
          <a:xfrm>
            <a:off x="879501" y="3933279"/>
            <a:ext cx="1659519" cy="1901804"/>
            <a:chOff x="6430909" y="1414802"/>
            <a:chExt cx="1920610" cy="2201013"/>
          </a:xfrm>
        </p:grpSpPr>
        <p:pic>
          <p:nvPicPr>
            <p:cNvPr id="65" name="圖形 64" descr="雙臂交叉的男子">
              <a:extLst>
                <a:ext uri="{FF2B5EF4-FFF2-40B4-BE49-F238E27FC236}">
                  <a16:creationId xmlns:a16="http://schemas.microsoft.com/office/drawing/2014/main" id="{EE223127-B939-5839-B002-16F3835D9B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6430909" y="1541904"/>
              <a:ext cx="895563" cy="2012500"/>
            </a:xfrm>
            <a:prstGeom prst="rect">
              <a:avLst/>
            </a:prstGeom>
          </p:spPr>
        </p:pic>
        <p:pic>
          <p:nvPicPr>
            <p:cNvPr id="67" name="圖形 66" descr="穿長袖上衣的男子">
              <a:extLst>
                <a:ext uri="{FF2B5EF4-FFF2-40B4-BE49-F238E27FC236}">
                  <a16:creationId xmlns:a16="http://schemas.microsoft.com/office/drawing/2014/main" id="{0D23A2AE-7D0C-C171-41E9-EE39BADB2F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7552146" y="1414802"/>
              <a:ext cx="799373" cy="2201013"/>
            </a:xfrm>
            <a:prstGeom prst="rect">
              <a:avLst/>
            </a:prstGeom>
          </p:spPr>
        </p:pic>
      </p:grpSp>
      <p:grpSp>
        <p:nvGrpSpPr>
          <p:cNvPr id="6" name="群組 5">
            <a:extLst>
              <a:ext uri="{FF2B5EF4-FFF2-40B4-BE49-F238E27FC236}">
                <a16:creationId xmlns:a16="http://schemas.microsoft.com/office/drawing/2014/main" id="{A85F12C9-9675-34FE-17AD-582BB5271C1F}"/>
              </a:ext>
            </a:extLst>
          </p:cNvPr>
          <p:cNvGrpSpPr/>
          <p:nvPr/>
        </p:nvGrpSpPr>
        <p:grpSpPr>
          <a:xfrm>
            <a:off x="3055690" y="3892001"/>
            <a:ext cx="1941550" cy="1943082"/>
            <a:chOff x="9104804" y="1277504"/>
            <a:chExt cx="2247012" cy="2248786"/>
          </a:xfrm>
        </p:grpSpPr>
        <p:sp>
          <p:nvSpPr>
            <p:cNvPr id="5" name="圖形 71" descr="放大鏡 以實心填滿">
              <a:extLst>
                <a:ext uri="{FF2B5EF4-FFF2-40B4-BE49-F238E27FC236}">
                  <a16:creationId xmlns:a16="http://schemas.microsoft.com/office/drawing/2014/main" id="{D01E9286-D77A-3CDD-7EA8-928CE1A9D8D1}"/>
                </a:ext>
              </a:extLst>
            </p:cNvPr>
            <p:cNvSpPr/>
            <p:nvPr/>
          </p:nvSpPr>
          <p:spPr>
            <a:xfrm>
              <a:off x="9104804" y="1277504"/>
              <a:ext cx="2247012" cy="2248786"/>
            </a:xfrm>
            <a:custGeom>
              <a:avLst/>
              <a:gdLst>
                <a:gd name="connsiteX0" fmla="*/ 2189009 w 2247012"/>
                <a:gd name="connsiteY0" fmla="*/ 1907199 h 2248786"/>
                <a:gd name="connsiteX1" fmla="*/ 1833188 w 2247012"/>
                <a:gd name="connsiteY1" fmla="*/ 1551378 h 2248786"/>
                <a:gd name="connsiteX2" fmla="*/ 1656701 w 2247012"/>
                <a:gd name="connsiteY2" fmla="*/ 1497294 h 2248786"/>
                <a:gd name="connsiteX3" fmla="*/ 1531452 w 2247012"/>
                <a:gd name="connsiteY3" fmla="*/ 1372045 h 2248786"/>
                <a:gd name="connsiteX4" fmla="*/ 1707939 w 2247012"/>
                <a:gd name="connsiteY4" fmla="*/ 853970 h 2248786"/>
                <a:gd name="connsiteX5" fmla="*/ 853970 w 2247012"/>
                <a:gd name="connsiteY5" fmla="*/ 0 h 2248786"/>
                <a:gd name="connsiteX6" fmla="*/ 0 w 2247012"/>
                <a:gd name="connsiteY6" fmla="*/ 853970 h 2248786"/>
                <a:gd name="connsiteX7" fmla="*/ 853970 w 2247012"/>
                <a:gd name="connsiteY7" fmla="*/ 1707939 h 2248786"/>
                <a:gd name="connsiteX8" fmla="*/ 1372045 w 2247012"/>
                <a:gd name="connsiteY8" fmla="*/ 1531452 h 2248786"/>
                <a:gd name="connsiteX9" fmla="*/ 1497294 w 2247012"/>
                <a:gd name="connsiteY9" fmla="*/ 1656701 h 2248786"/>
                <a:gd name="connsiteX10" fmla="*/ 1551378 w 2247012"/>
                <a:gd name="connsiteY10" fmla="*/ 1833188 h 2248786"/>
                <a:gd name="connsiteX11" fmla="*/ 1907199 w 2247012"/>
                <a:gd name="connsiteY11" fmla="*/ 2189009 h 2248786"/>
                <a:gd name="connsiteX12" fmla="*/ 2049527 w 2247012"/>
                <a:gd name="connsiteY12" fmla="*/ 2248787 h 2248786"/>
                <a:gd name="connsiteX13" fmla="*/ 2191856 w 2247012"/>
                <a:gd name="connsiteY13" fmla="*/ 2189009 h 2248786"/>
                <a:gd name="connsiteX14" fmla="*/ 2189009 w 2247012"/>
                <a:gd name="connsiteY14" fmla="*/ 1907199 h 2248786"/>
                <a:gd name="connsiteX15" fmla="*/ 851123 w 2247012"/>
                <a:gd name="connsiteY15" fmla="*/ 1534299 h 2248786"/>
                <a:gd name="connsiteX16" fmla="*/ 167947 w 2247012"/>
                <a:gd name="connsiteY16" fmla="*/ 851123 h 2248786"/>
                <a:gd name="connsiteX17" fmla="*/ 851123 w 2247012"/>
                <a:gd name="connsiteY17" fmla="*/ 167947 h 2248786"/>
                <a:gd name="connsiteX18" fmla="*/ 1534299 w 2247012"/>
                <a:gd name="connsiteY18" fmla="*/ 851123 h 2248786"/>
                <a:gd name="connsiteX19" fmla="*/ 851123 w 2247012"/>
                <a:gd name="connsiteY19" fmla="*/ 1534299 h 2248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47012" h="2248786">
                  <a:moveTo>
                    <a:pt x="2189009" y="1907199"/>
                  </a:moveTo>
                  <a:lnTo>
                    <a:pt x="1833188" y="1551378"/>
                  </a:lnTo>
                  <a:cubicBezTo>
                    <a:pt x="1784797" y="1502987"/>
                    <a:pt x="1719326" y="1485907"/>
                    <a:pt x="1656701" y="1497294"/>
                  </a:cubicBezTo>
                  <a:lnTo>
                    <a:pt x="1531452" y="1372045"/>
                  </a:lnTo>
                  <a:cubicBezTo>
                    <a:pt x="1642469" y="1229716"/>
                    <a:pt x="1707939" y="1047536"/>
                    <a:pt x="1707939" y="853970"/>
                  </a:cubicBezTo>
                  <a:cubicBezTo>
                    <a:pt x="1707939" y="384286"/>
                    <a:pt x="1323653" y="0"/>
                    <a:pt x="853970" y="0"/>
                  </a:cubicBezTo>
                  <a:cubicBezTo>
                    <a:pt x="384286" y="0"/>
                    <a:pt x="0" y="384286"/>
                    <a:pt x="0" y="853970"/>
                  </a:cubicBezTo>
                  <a:cubicBezTo>
                    <a:pt x="0" y="1323653"/>
                    <a:pt x="384286" y="1707939"/>
                    <a:pt x="853970" y="1707939"/>
                  </a:cubicBezTo>
                  <a:cubicBezTo>
                    <a:pt x="1047536" y="1707939"/>
                    <a:pt x="1226870" y="1642469"/>
                    <a:pt x="1372045" y="1531452"/>
                  </a:cubicBezTo>
                  <a:lnTo>
                    <a:pt x="1497294" y="1656701"/>
                  </a:lnTo>
                  <a:cubicBezTo>
                    <a:pt x="1485907" y="1719326"/>
                    <a:pt x="1502987" y="1784797"/>
                    <a:pt x="1551378" y="1833188"/>
                  </a:cubicBezTo>
                  <a:lnTo>
                    <a:pt x="1907199" y="2189009"/>
                  </a:lnTo>
                  <a:cubicBezTo>
                    <a:pt x="1947051" y="2228861"/>
                    <a:pt x="1998289" y="2248787"/>
                    <a:pt x="2049527" y="2248787"/>
                  </a:cubicBezTo>
                  <a:cubicBezTo>
                    <a:pt x="2100766" y="2248787"/>
                    <a:pt x="2152004" y="2228861"/>
                    <a:pt x="2191856" y="2189009"/>
                  </a:cubicBezTo>
                  <a:cubicBezTo>
                    <a:pt x="2265866" y="2109305"/>
                    <a:pt x="2265866" y="1984056"/>
                    <a:pt x="2189009" y="1907199"/>
                  </a:cubicBezTo>
                  <a:close/>
                  <a:moveTo>
                    <a:pt x="851123" y="1534299"/>
                  </a:moveTo>
                  <a:cubicBezTo>
                    <a:pt x="475376" y="1534299"/>
                    <a:pt x="167947" y="1226870"/>
                    <a:pt x="167947" y="851123"/>
                  </a:cubicBezTo>
                  <a:cubicBezTo>
                    <a:pt x="167947" y="475376"/>
                    <a:pt x="475376" y="167947"/>
                    <a:pt x="851123" y="167947"/>
                  </a:cubicBezTo>
                  <a:cubicBezTo>
                    <a:pt x="1226870" y="167947"/>
                    <a:pt x="1534299" y="475376"/>
                    <a:pt x="1534299" y="851123"/>
                  </a:cubicBezTo>
                  <a:cubicBezTo>
                    <a:pt x="1534299" y="1226870"/>
                    <a:pt x="1226870" y="1534299"/>
                    <a:pt x="851123" y="1534299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8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4" name="圖形 73" descr="襯衫 以實心填滿">
              <a:extLst>
                <a:ext uri="{FF2B5EF4-FFF2-40B4-BE49-F238E27FC236}">
                  <a16:creationId xmlns:a16="http://schemas.microsoft.com/office/drawing/2014/main" id="{F71AAD8D-672D-4D37-8FBB-5F107E7201A7}"/>
                </a:ext>
              </a:extLst>
            </p:cNvPr>
            <p:cNvSpPr/>
            <p:nvPr/>
          </p:nvSpPr>
          <p:spPr>
            <a:xfrm>
              <a:off x="9360514" y="1631118"/>
              <a:ext cx="708501" cy="627134"/>
            </a:xfrm>
            <a:custGeom>
              <a:avLst/>
              <a:gdLst>
                <a:gd name="connsiteX0" fmla="*/ 704108 w 708501"/>
                <a:gd name="connsiteY0" fmla="*/ 165517 h 627134"/>
                <a:gd name="connsiteX1" fmla="*/ 585869 w 708501"/>
                <a:gd name="connsiteY1" fmla="*/ 49708 h 627134"/>
                <a:gd name="connsiteX2" fmla="*/ 574531 w 708501"/>
                <a:gd name="connsiteY2" fmla="*/ 42419 h 627134"/>
                <a:gd name="connsiteX3" fmla="*/ 464391 w 708501"/>
                <a:gd name="connsiteY3" fmla="*/ 1116 h 627134"/>
                <a:gd name="connsiteX4" fmla="*/ 447384 w 708501"/>
                <a:gd name="connsiteY4" fmla="*/ 5165 h 627134"/>
                <a:gd name="connsiteX5" fmla="*/ 354251 w 708501"/>
                <a:gd name="connsiteY5" fmla="*/ 44848 h 627134"/>
                <a:gd name="connsiteX6" fmla="*/ 261117 w 708501"/>
                <a:gd name="connsiteY6" fmla="*/ 5165 h 627134"/>
                <a:gd name="connsiteX7" fmla="*/ 244110 w 708501"/>
                <a:gd name="connsiteY7" fmla="*/ 1116 h 627134"/>
                <a:gd name="connsiteX8" fmla="*/ 133970 w 708501"/>
                <a:gd name="connsiteY8" fmla="*/ 42419 h 627134"/>
                <a:gd name="connsiteX9" fmla="*/ 122632 w 708501"/>
                <a:gd name="connsiteY9" fmla="*/ 49708 h 627134"/>
                <a:gd name="connsiteX10" fmla="*/ 4393 w 708501"/>
                <a:gd name="connsiteY10" fmla="*/ 165517 h 627134"/>
                <a:gd name="connsiteX11" fmla="*/ 6013 w 708501"/>
                <a:gd name="connsiteY11" fmla="*/ 189812 h 627134"/>
                <a:gd name="connsiteX12" fmla="*/ 114533 w 708501"/>
                <a:gd name="connsiteY12" fmla="*/ 271608 h 627134"/>
                <a:gd name="connsiteX13" fmla="*/ 135590 w 708501"/>
                <a:gd name="connsiteY13" fmla="*/ 270798 h 627134"/>
                <a:gd name="connsiteX14" fmla="*/ 176082 w 708501"/>
                <a:gd name="connsiteY14" fmla="*/ 232735 h 627134"/>
                <a:gd name="connsiteX15" fmla="*/ 176082 w 708501"/>
                <a:gd name="connsiteY15" fmla="*/ 627134 h 627134"/>
                <a:gd name="connsiteX16" fmla="*/ 532419 w 708501"/>
                <a:gd name="connsiteY16" fmla="*/ 627134 h 627134"/>
                <a:gd name="connsiteX17" fmla="*/ 532419 w 708501"/>
                <a:gd name="connsiteY17" fmla="*/ 233545 h 627134"/>
                <a:gd name="connsiteX18" fmla="*/ 572911 w 708501"/>
                <a:gd name="connsiteY18" fmla="*/ 271608 h 627134"/>
                <a:gd name="connsiteX19" fmla="*/ 593968 w 708501"/>
                <a:gd name="connsiteY19" fmla="*/ 272418 h 627134"/>
                <a:gd name="connsiteX20" fmla="*/ 702488 w 708501"/>
                <a:gd name="connsiteY20" fmla="*/ 189812 h 627134"/>
                <a:gd name="connsiteX21" fmla="*/ 704108 w 708501"/>
                <a:gd name="connsiteY21" fmla="*/ 165517 h 627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08501" h="627134">
                  <a:moveTo>
                    <a:pt x="704108" y="165517"/>
                  </a:moveTo>
                  <a:lnTo>
                    <a:pt x="585869" y="49708"/>
                  </a:lnTo>
                  <a:cubicBezTo>
                    <a:pt x="582630" y="46468"/>
                    <a:pt x="578580" y="44039"/>
                    <a:pt x="574531" y="42419"/>
                  </a:cubicBezTo>
                  <a:lnTo>
                    <a:pt x="464391" y="1116"/>
                  </a:lnTo>
                  <a:cubicBezTo>
                    <a:pt x="458722" y="-1313"/>
                    <a:pt x="451433" y="306"/>
                    <a:pt x="447384" y="5165"/>
                  </a:cubicBezTo>
                  <a:cubicBezTo>
                    <a:pt x="423898" y="29461"/>
                    <a:pt x="390694" y="44848"/>
                    <a:pt x="354251" y="44848"/>
                  </a:cubicBezTo>
                  <a:cubicBezTo>
                    <a:pt x="317807" y="44848"/>
                    <a:pt x="284603" y="29461"/>
                    <a:pt x="261117" y="5165"/>
                  </a:cubicBezTo>
                  <a:cubicBezTo>
                    <a:pt x="257068" y="306"/>
                    <a:pt x="249779" y="-503"/>
                    <a:pt x="244110" y="1116"/>
                  </a:cubicBezTo>
                  <a:lnTo>
                    <a:pt x="133970" y="42419"/>
                  </a:lnTo>
                  <a:cubicBezTo>
                    <a:pt x="129921" y="44039"/>
                    <a:pt x="125871" y="46468"/>
                    <a:pt x="122632" y="49708"/>
                  </a:cubicBezTo>
                  <a:lnTo>
                    <a:pt x="4393" y="165517"/>
                  </a:lnTo>
                  <a:cubicBezTo>
                    <a:pt x="-2086" y="172806"/>
                    <a:pt x="-1276" y="184144"/>
                    <a:pt x="6013" y="189812"/>
                  </a:cubicBezTo>
                  <a:lnTo>
                    <a:pt x="114533" y="271608"/>
                  </a:lnTo>
                  <a:cubicBezTo>
                    <a:pt x="121012" y="276467"/>
                    <a:pt x="129921" y="276467"/>
                    <a:pt x="135590" y="270798"/>
                  </a:cubicBezTo>
                  <a:lnTo>
                    <a:pt x="176082" y="232735"/>
                  </a:lnTo>
                  <a:lnTo>
                    <a:pt x="176082" y="627134"/>
                  </a:lnTo>
                  <a:lnTo>
                    <a:pt x="532419" y="627134"/>
                  </a:lnTo>
                  <a:lnTo>
                    <a:pt x="532419" y="233545"/>
                  </a:lnTo>
                  <a:lnTo>
                    <a:pt x="572911" y="271608"/>
                  </a:lnTo>
                  <a:cubicBezTo>
                    <a:pt x="578580" y="277277"/>
                    <a:pt x="588299" y="277277"/>
                    <a:pt x="593968" y="272418"/>
                  </a:cubicBezTo>
                  <a:lnTo>
                    <a:pt x="702488" y="189812"/>
                  </a:lnTo>
                  <a:cubicBezTo>
                    <a:pt x="709777" y="184144"/>
                    <a:pt x="710587" y="172806"/>
                    <a:pt x="704108" y="1655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80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2" name="圖形 75" descr="褲子 以實心填滿">
              <a:extLst>
                <a:ext uri="{FF2B5EF4-FFF2-40B4-BE49-F238E27FC236}">
                  <a16:creationId xmlns:a16="http://schemas.microsoft.com/office/drawing/2014/main" id="{B73FC71F-1A6D-9286-7296-E10C207350BA}"/>
                </a:ext>
              </a:extLst>
            </p:cNvPr>
            <p:cNvSpPr/>
            <p:nvPr/>
          </p:nvSpPr>
          <p:spPr>
            <a:xfrm>
              <a:off x="9964530" y="1977233"/>
              <a:ext cx="388730" cy="712672"/>
            </a:xfrm>
            <a:custGeom>
              <a:avLst/>
              <a:gdLst>
                <a:gd name="connsiteX0" fmla="*/ 388731 w 388730"/>
                <a:gd name="connsiteY0" fmla="*/ 32394 h 712672"/>
                <a:gd name="connsiteX1" fmla="*/ 388731 w 388730"/>
                <a:gd name="connsiteY1" fmla="*/ 16197 h 712672"/>
                <a:gd name="connsiteX2" fmla="*/ 372533 w 388730"/>
                <a:gd name="connsiteY2" fmla="*/ 0 h 712672"/>
                <a:gd name="connsiteX3" fmla="*/ 194365 w 388730"/>
                <a:gd name="connsiteY3" fmla="*/ 0 h 712672"/>
                <a:gd name="connsiteX4" fmla="*/ 16197 w 388730"/>
                <a:gd name="connsiteY4" fmla="*/ 0 h 712672"/>
                <a:gd name="connsiteX5" fmla="*/ 0 w 388730"/>
                <a:gd name="connsiteY5" fmla="*/ 16197 h 712672"/>
                <a:gd name="connsiteX6" fmla="*/ 0 w 388730"/>
                <a:gd name="connsiteY6" fmla="*/ 32394 h 712672"/>
                <a:gd name="connsiteX7" fmla="*/ 72887 w 388730"/>
                <a:gd name="connsiteY7" fmla="*/ 32394 h 712672"/>
                <a:gd name="connsiteX8" fmla="*/ 72887 w 388730"/>
                <a:gd name="connsiteY8" fmla="*/ 64788 h 712672"/>
                <a:gd name="connsiteX9" fmla="*/ 0 w 388730"/>
                <a:gd name="connsiteY9" fmla="*/ 64788 h 712672"/>
                <a:gd name="connsiteX10" fmla="*/ 0 w 388730"/>
                <a:gd name="connsiteY10" fmla="*/ 712673 h 712672"/>
                <a:gd name="connsiteX11" fmla="*/ 121478 w 388730"/>
                <a:gd name="connsiteY11" fmla="*/ 712673 h 712672"/>
                <a:gd name="connsiteX12" fmla="*/ 194365 w 388730"/>
                <a:gd name="connsiteY12" fmla="*/ 178168 h 712672"/>
                <a:gd name="connsiteX13" fmla="*/ 267252 w 388730"/>
                <a:gd name="connsiteY13" fmla="*/ 712673 h 712672"/>
                <a:gd name="connsiteX14" fmla="*/ 388731 w 388730"/>
                <a:gd name="connsiteY14" fmla="*/ 712673 h 712672"/>
                <a:gd name="connsiteX15" fmla="*/ 388731 w 388730"/>
                <a:gd name="connsiteY15" fmla="*/ 64788 h 712672"/>
                <a:gd name="connsiteX16" fmla="*/ 315844 w 388730"/>
                <a:gd name="connsiteY16" fmla="*/ 64788 h 712672"/>
                <a:gd name="connsiteX17" fmla="*/ 315844 w 388730"/>
                <a:gd name="connsiteY17" fmla="*/ 32394 h 712672"/>
                <a:gd name="connsiteX18" fmla="*/ 388731 w 388730"/>
                <a:gd name="connsiteY18" fmla="*/ 32394 h 712672"/>
                <a:gd name="connsiteX19" fmla="*/ 105281 w 388730"/>
                <a:gd name="connsiteY19" fmla="*/ 64788 h 712672"/>
                <a:gd name="connsiteX20" fmla="*/ 105281 w 388730"/>
                <a:gd name="connsiteY20" fmla="*/ 32394 h 712672"/>
                <a:gd name="connsiteX21" fmla="*/ 178168 w 388730"/>
                <a:gd name="connsiteY21" fmla="*/ 32394 h 712672"/>
                <a:gd name="connsiteX22" fmla="*/ 178168 w 388730"/>
                <a:gd name="connsiteY22" fmla="*/ 64788 h 712672"/>
                <a:gd name="connsiteX23" fmla="*/ 105281 w 388730"/>
                <a:gd name="connsiteY23" fmla="*/ 64788 h 712672"/>
                <a:gd name="connsiteX24" fmla="*/ 283449 w 388730"/>
                <a:gd name="connsiteY24" fmla="*/ 64788 h 712672"/>
                <a:gd name="connsiteX25" fmla="*/ 210562 w 388730"/>
                <a:gd name="connsiteY25" fmla="*/ 64788 h 712672"/>
                <a:gd name="connsiteX26" fmla="*/ 210562 w 388730"/>
                <a:gd name="connsiteY26" fmla="*/ 32394 h 712672"/>
                <a:gd name="connsiteX27" fmla="*/ 283449 w 388730"/>
                <a:gd name="connsiteY27" fmla="*/ 32394 h 712672"/>
                <a:gd name="connsiteX28" fmla="*/ 283449 w 388730"/>
                <a:gd name="connsiteY28" fmla="*/ 64788 h 712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88730" h="712672">
                  <a:moveTo>
                    <a:pt x="388731" y="32394"/>
                  </a:moveTo>
                  <a:lnTo>
                    <a:pt x="388731" y="16197"/>
                  </a:lnTo>
                  <a:cubicBezTo>
                    <a:pt x="388731" y="7289"/>
                    <a:pt x="381442" y="0"/>
                    <a:pt x="372533" y="0"/>
                  </a:cubicBezTo>
                  <a:lnTo>
                    <a:pt x="194365" y="0"/>
                  </a:lnTo>
                  <a:lnTo>
                    <a:pt x="16197" y="0"/>
                  </a:lnTo>
                  <a:cubicBezTo>
                    <a:pt x="7289" y="0"/>
                    <a:pt x="0" y="7289"/>
                    <a:pt x="0" y="16197"/>
                  </a:cubicBezTo>
                  <a:lnTo>
                    <a:pt x="0" y="32394"/>
                  </a:lnTo>
                  <a:lnTo>
                    <a:pt x="72887" y="32394"/>
                  </a:lnTo>
                  <a:lnTo>
                    <a:pt x="72887" y="64788"/>
                  </a:lnTo>
                  <a:lnTo>
                    <a:pt x="0" y="64788"/>
                  </a:lnTo>
                  <a:lnTo>
                    <a:pt x="0" y="712673"/>
                  </a:lnTo>
                  <a:lnTo>
                    <a:pt x="121478" y="712673"/>
                  </a:lnTo>
                  <a:lnTo>
                    <a:pt x="194365" y="178168"/>
                  </a:lnTo>
                  <a:lnTo>
                    <a:pt x="267252" y="712673"/>
                  </a:lnTo>
                  <a:lnTo>
                    <a:pt x="388731" y="712673"/>
                  </a:lnTo>
                  <a:lnTo>
                    <a:pt x="388731" y="64788"/>
                  </a:lnTo>
                  <a:lnTo>
                    <a:pt x="315844" y="64788"/>
                  </a:lnTo>
                  <a:lnTo>
                    <a:pt x="315844" y="32394"/>
                  </a:lnTo>
                  <a:lnTo>
                    <a:pt x="388731" y="32394"/>
                  </a:lnTo>
                  <a:close/>
                  <a:moveTo>
                    <a:pt x="105281" y="64788"/>
                  </a:moveTo>
                  <a:lnTo>
                    <a:pt x="105281" y="32394"/>
                  </a:lnTo>
                  <a:lnTo>
                    <a:pt x="178168" y="32394"/>
                  </a:lnTo>
                  <a:lnTo>
                    <a:pt x="178168" y="64788"/>
                  </a:lnTo>
                  <a:lnTo>
                    <a:pt x="105281" y="64788"/>
                  </a:lnTo>
                  <a:close/>
                  <a:moveTo>
                    <a:pt x="283449" y="64788"/>
                  </a:moveTo>
                  <a:lnTo>
                    <a:pt x="210562" y="64788"/>
                  </a:lnTo>
                  <a:lnTo>
                    <a:pt x="210562" y="32394"/>
                  </a:lnTo>
                  <a:lnTo>
                    <a:pt x="283449" y="32394"/>
                  </a:lnTo>
                  <a:lnTo>
                    <a:pt x="283449" y="6478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80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</p:grpSp>
      <p:sp>
        <p:nvSpPr>
          <p:cNvPr id="11" name="箭號: 向右 10">
            <a:extLst>
              <a:ext uri="{FF2B5EF4-FFF2-40B4-BE49-F238E27FC236}">
                <a16:creationId xmlns:a16="http://schemas.microsoft.com/office/drawing/2014/main" id="{A57FCE56-397A-A506-A3EF-767D35517CD5}"/>
              </a:ext>
            </a:extLst>
          </p:cNvPr>
          <p:cNvSpPr/>
          <p:nvPr/>
        </p:nvSpPr>
        <p:spPr>
          <a:xfrm>
            <a:off x="5003878" y="3458978"/>
            <a:ext cx="1941549" cy="514913"/>
          </a:xfrm>
          <a:prstGeom prst="rightArrow">
            <a:avLst/>
          </a:prstGeom>
          <a:solidFill>
            <a:schemeClr val="bg2">
              <a:lumMod val="75000"/>
            </a:schemeClr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文本框 3">
            <a:extLst>
              <a:ext uri="{FF2B5EF4-FFF2-40B4-BE49-F238E27FC236}">
                <a16:creationId xmlns:a16="http://schemas.microsoft.com/office/drawing/2014/main" id="{5BC4F214-B82F-BD2E-F8C5-8BDCCD57F8BF}"/>
              </a:ext>
            </a:extLst>
          </p:cNvPr>
          <p:cNvSpPr txBox="1"/>
          <p:nvPr/>
        </p:nvSpPr>
        <p:spPr>
          <a:xfrm>
            <a:off x="494485" y="369906"/>
            <a:ext cx="3378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研究動機</a:t>
            </a:r>
            <a:endParaRPr lang="zh-CN" altLang="en-US" sz="3200" dirty="0"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cxnSp>
        <p:nvCxnSpPr>
          <p:cNvPr id="49" name="直線接點 48">
            <a:extLst>
              <a:ext uri="{FF2B5EF4-FFF2-40B4-BE49-F238E27FC236}">
                <a16:creationId xmlns:a16="http://schemas.microsoft.com/office/drawing/2014/main" id="{3C8F635D-68C1-7350-DFA7-2F9D9910924D}"/>
              </a:ext>
            </a:extLst>
          </p:cNvPr>
          <p:cNvCxnSpPr>
            <a:cxnSpLocks/>
          </p:cNvCxnSpPr>
          <p:nvPr/>
        </p:nvCxnSpPr>
        <p:spPr>
          <a:xfrm>
            <a:off x="0" y="954681"/>
            <a:ext cx="2775093" cy="0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900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1204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6">
            <a:extLst>
              <a:ext uri="{FF2B5EF4-FFF2-40B4-BE49-F238E27FC236}">
                <a16:creationId xmlns:a16="http://schemas.microsoft.com/office/drawing/2014/main" id="{74D963B0-305E-1FA5-4C28-C5A4BDFE867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8" name="文本框 3">
            <a:extLst>
              <a:ext uri="{FF2B5EF4-FFF2-40B4-BE49-F238E27FC236}">
                <a16:creationId xmlns:a16="http://schemas.microsoft.com/office/drawing/2014/main" id="{5BC4F214-B82F-BD2E-F8C5-8BDCCD57F8BF}"/>
              </a:ext>
            </a:extLst>
          </p:cNvPr>
          <p:cNvSpPr txBox="1"/>
          <p:nvPr/>
        </p:nvSpPr>
        <p:spPr>
          <a:xfrm>
            <a:off x="494485" y="369906"/>
            <a:ext cx="3378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研究動機</a:t>
            </a:r>
            <a:endParaRPr lang="zh-CN" altLang="en-US" sz="3200" dirty="0"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cxnSp>
        <p:nvCxnSpPr>
          <p:cNvPr id="49" name="直線接點 48">
            <a:extLst>
              <a:ext uri="{FF2B5EF4-FFF2-40B4-BE49-F238E27FC236}">
                <a16:creationId xmlns:a16="http://schemas.microsoft.com/office/drawing/2014/main" id="{3C8F635D-68C1-7350-DFA7-2F9D9910924D}"/>
              </a:ext>
            </a:extLst>
          </p:cNvPr>
          <p:cNvCxnSpPr>
            <a:cxnSpLocks/>
          </p:cNvCxnSpPr>
          <p:nvPr/>
        </p:nvCxnSpPr>
        <p:spPr>
          <a:xfrm>
            <a:off x="0" y="954681"/>
            <a:ext cx="2775093" cy="0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900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id="{29368B8A-7083-824F-BAF7-9DD81373B280}"/>
              </a:ext>
            </a:extLst>
          </p:cNvPr>
          <p:cNvSpPr/>
          <p:nvPr/>
        </p:nvSpPr>
        <p:spPr>
          <a:xfrm>
            <a:off x="1113600" y="1042596"/>
            <a:ext cx="21533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系統架構圖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5079D3D-ED4E-97DA-3584-83568DCD52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6205" y="157369"/>
            <a:ext cx="6807957" cy="6543262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FD5B13CD-5182-84AF-5488-9AFFFDD1A6E9}"/>
              </a:ext>
            </a:extLst>
          </p:cNvPr>
          <p:cNvSpPr/>
          <p:nvPr/>
        </p:nvSpPr>
        <p:spPr>
          <a:xfrm>
            <a:off x="247838" y="1569297"/>
            <a:ext cx="510408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圖形化使用介面</a:t>
            </a:r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(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包含所有和衣櫃有關的功能</a:t>
            </a:r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衣物識別 － 辨識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穿搭演算、天氣預報資訊 － 演算法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衣櫃控制、存放衣物、拿取衣物 － 硬體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7F29420-D29D-D78F-969D-0687EB7C8ACD}"/>
              </a:ext>
            </a:extLst>
          </p:cNvPr>
          <p:cNvSpPr/>
          <p:nvPr/>
        </p:nvSpPr>
        <p:spPr>
          <a:xfrm>
            <a:off x="5220182" y="0"/>
            <a:ext cx="6723980" cy="4085862"/>
          </a:xfrm>
          <a:custGeom>
            <a:avLst/>
            <a:gdLst>
              <a:gd name="connsiteX0" fmla="*/ 0 w 6723980"/>
              <a:gd name="connsiteY0" fmla="*/ 0 h 4085862"/>
              <a:gd name="connsiteX1" fmla="*/ 739638 w 6723980"/>
              <a:gd name="connsiteY1" fmla="*/ 0 h 4085862"/>
              <a:gd name="connsiteX2" fmla="*/ 1344796 w 6723980"/>
              <a:gd name="connsiteY2" fmla="*/ 0 h 4085862"/>
              <a:gd name="connsiteX3" fmla="*/ 1882714 w 6723980"/>
              <a:gd name="connsiteY3" fmla="*/ 0 h 4085862"/>
              <a:gd name="connsiteX4" fmla="*/ 2420633 w 6723980"/>
              <a:gd name="connsiteY4" fmla="*/ 0 h 4085862"/>
              <a:gd name="connsiteX5" fmla="*/ 3093031 w 6723980"/>
              <a:gd name="connsiteY5" fmla="*/ 0 h 4085862"/>
              <a:gd name="connsiteX6" fmla="*/ 3832669 w 6723980"/>
              <a:gd name="connsiteY6" fmla="*/ 0 h 4085862"/>
              <a:gd name="connsiteX7" fmla="*/ 4505067 w 6723980"/>
              <a:gd name="connsiteY7" fmla="*/ 0 h 4085862"/>
              <a:gd name="connsiteX8" fmla="*/ 5244704 w 6723980"/>
              <a:gd name="connsiteY8" fmla="*/ 0 h 4085862"/>
              <a:gd name="connsiteX9" fmla="*/ 5715383 w 6723980"/>
              <a:gd name="connsiteY9" fmla="*/ 0 h 4085862"/>
              <a:gd name="connsiteX10" fmla="*/ 6723980 w 6723980"/>
              <a:gd name="connsiteY10" fmla="*/ 0 h 4085862"/>
              <a:gd name="connsiteX11" fmla="*/ 6723980 w 6723980"/>
              <a:gd name="connsiteY11" fmla="*/ 558401 h 4085862"/>
              <a:gd name="connsiteX12" fmla="*/ 6723980 w 6723980"/>
              <a:gd name="connsiteY12" fmla="*/ 1198520 h 4085862"/>
              <a:gd name="connsiteX13" fmla="*/ 6723980 w 6723980"/>
              <a:gd name="connsiteY13" fmla="*/ 1920355 h 4085862"/>
              <a:gd name="connsiteX14" fmla="*/ 6723980 w 6723980"/>
              <a:gd name="connsiteY14" fmla="*/ 2478756 h 4085862"/>
              <a:gd name="connsiteX15" fmla="*/ 6723980 w 6723980"/>
              <a:gd name="connsiteY15" fmla="*/ 3159733 h 4085862"/>
              <a:gd name="connsiteX16" fmla="*/ 6723980 w 6723980"/>
              <a:gd name="connsiteY16" fmla="*/ 4085862 h 4085862"/>
              <a:gd name="connsiteX17" fmla="*/ 6118822 w 6723980"/>
              <a:gd name="connsiteY17" fmla="*/ 4085862 h 4085862"/>
              <a:gd name="connsiteX18" fmla="*/ 5648143 w 6723980"/>
              <a:gd name="connsiteY18" fmla="*/ 4085862 h 4085862"/>
              <a:gd name="connsiteX19" fmla="*/ 5110225 w 6723980"/>
              <a:gd name="connsiteY19" fmla="*/ 4085862 h 4085862"/>
              <a:gd name="connsiteX20" fmla="*/ 4303347 w 6723980"/>
              <a:gd name="connsiteY20" fmla="*/ 4085862 h 4085862"/>
              <a:gd name="connsiteX21" fmla="*/ 3496470 w 6723980"/>
              <a:gd name="connsiteY21" fmla="*/ 4085862 h 4085862"/>
              <a:gd name="connsiteX22" fmla="*/ 2958551 w 6723980"/>
              <a:gd name="connsiteY22" fmla="*/ 4085862 h 4085862"/>
              <a:gd name="connsiteX23" fmla="*/ 2487873 w 6723980"/>
              <a:gd name="connsiteY23" fmla="*/ 4085862 h 4085862"/>
              <a:gd name="connsiteX24" fmla="*/ 1680995 w 6723980"/>
              <a:gd name="connsiteY24" fmla="*/ 4085862 h 4085862"/>
              <a:gd name="connsiteX25" fmla="*/ 1008597 w 6723980"/>
              <a:gd name="connsiteY25" fmla="*/ 4085862 h 4085862"/>
              <a:gd name="connsiteX26" fmla="*/ 0 w 6723980"/>
              <a:gd name="connsiteY26" fmla="*/ 4085862 h 4085862"/>
              <a:gd name="connsiteX27" fmla="*/ 0 w 6723980"/>
              <a:gd name="connsiteY27" fmla="*/ 3486602 h 4085862"/>
              <a:gd name="connsiteX28" fmla="*/ 0 w 6723980"/>
              <a:gd name="connsiteY28" fmla="*/ 2928201 h 4085862"/>
              <a:gd name="connsiteX29" fmla="*/ 0 w 6723980"/>
              <a:gd name="connsiteY29" fmla="*/ 2247224 h 4085862"/>
              <a:gd name="connsiteX30" fmla="*/ 0 w 6723980"/>
              <a:gd name="connsiteY30" fmla="*/ 1525388 h 4085862"/>
              <a:gd name="connsiteX31" fmla="*/ 0 w 6723980"/>
              <a:gd name="connsiteY31" fmla="*/ 803553 h 4085862"/>
              <a:gd name="connsiteX32" fmla="*/ 0 w 6723980"/>
              <a:gd name="connsiteY32" fmla="*/ 0 h 4085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723980" h="4085862" extrusionOk="0">
                <a:moveTo>
                  <a:pt x="0" y="0"/>
                </a:moveTo>
                <a:cubicBezTo>
                  <a:pt x="184999" y="20535"/>
                  <a:pt x="468365" y="-11763"/>
                  <a:pt x="739638" y="0"/>
                </a:cubicBezTo>
                <a:cubicBezTo>
                  <a:pt x="1010911" y="11763"/>
                  <a:pt x="1045412" y="-21925"/>
                  <a:pt x="1344796" y="0"/>
                </a:cubicBezTo>
                <a:cubicBezTo>
                  <a:pt x="1644180" y="21925"/>
                  <a:pt x="1718553" y="15104"/>
                  <a:pt x="1882714" y="0"/>
                </a:cubicBezTo>
                <a:cubicBezTo>
                  <a:pt x="2046875" y="-15104"/>
                  <a:pt x="2288863" y="12752"/>
                  <a:pt x="2420633" y="0"/>
                </a:cubicBezTo>
                <a:cubicBezTo>
                  <a:pt x="2552403" y="-12752"/>
                  <a:pt x="2955227" y="24823"/>
                  <a:pt x="3093031" y="0"/>
                </a:cubicBezTo>
                <a:cubicBezTo>
                  <a:pt x="3230835" y="-24823"/>
                  <a:pt x="3588415" y="34245"/>
                  <a:pt x="3832669" y="0"/>
                </a:cubicBezTo>
                <a:cubicBezTo>
                  <a:pt x="4076923" y="-34245"/>
                  <a:pt x="4182471" y="16355"/>
                  <a:pt x="4505067" y="0"/>
                </a:cubicBezTo>
                <a:cubicBezTo>
                  <a:pt x="4827663" y="-16355"/>
                  <a:pt x="4908658" y="-32020"/>
                  <a:pt x="5244704" y="0"/>
                </a:cubicBezTo>
                <a:cubicBezTo>
                  <a:pt x="5580750" y="32020"/>
                  <a:pt x="5578347" y="20159"/>
                  <a:pt x="5715383" y="0"/>
                </a:cubicBezTo>
                <a:cubicBezTo>
                  <a:pt x="5852419" y="-20159"/>
                  <a:pt x="6254497" y="44931"/>
                  <a:pt x="6723980" y="0"/>
                </a:cubicBezTo>
                <a:cubicBezTo>
                  <a:pt x="6703898" y="192348"/>
                  <a:pt x="6706145" y="388685"/>
                  <a:pt x="6723980" y="558401"/>
                </a:cubicBezTo>
                <a:cubicBezTo>
                  <a:pt x="6741815" y="728117"/>
                  <a:pt x="6734274" y="952991"/>
                  <a:pt x="6723980" y="1198520"/>
                </a:cubicBezTo>
                <a:cubicBezTo>
                  <a:pt x="6713686" y="1444049"/>
                  <a:pt x="6701162" y="1725077"/>
                  <a:pt x="6723980" y="1920355"/>
                </a:cubicBezTo>
                <a:cubicBezTo>
                  <a:pt x="6746798" y="2115633"/>
                  <a:pt x="6709918" y="2260378"/>
                  <a:pt x="6723980" y="2478756"/>
                </a:cubicBezTo>
                <a:cubicBezTo>
                  <a:pt x="6738042" y="2697134"/>
                  <a:pt x="6754049" y="2825865"/>
                  <a:pt x="6723980" y="3159733"/>
                </a:cubicBezTo>
                <a:cubicBezTo>
                  <a:pt x="6693911" y="3493601"/>
                  <a:pt x="6686297" y="3745947"/>
                  <a:pt x="6723980" y="4085862"/>
                </a:cubicBezTo>
                <a:cubicBezTo>
                  <a:pt x="6527908" y="4086367"/>
                  <a:pt x="6291679" y="4109596"/>
                  <a:pt x="6118822" y="4085862"/>
                </a:cubicBezTo>
                <a:cubicBezTo>
                  <a:pt x="5945965" y="4062128"/>
                  <a:pt x="5803893" y="4071976"/>
                  <a:pt x="5648143" y="4085862"/>
                </a:cubicBezTo>
                <a:cubicBezTo>
                  <a:pt x="5492393" y="4099748"/>
                  <a:pt x="5349446" y="4105098"/>
                  <a:pt x="5110225" y="4085862"/>
                </a:cubicBezTo>
                <a:cubicBezTo>
                  <a:pt x="4871004" y="4066626"/>
                  <a:pt x="4562154" y="4119716"/>
                  <a:pt x="4303347" y="4085862"/>
                </a:cubicBezTo>
                <a:cubicBezTo>
                  <a:pt x="4044540" y="4052008"/>
                  <a:pt x="3839250" y="4098252"/>
                  <a:pt x="3496470" y="4085862"/>
                </a:cubicBezTo>
                <a:cubicBezTo>
                  <a:pt x="3153690" y="4073472"/>
                  <a:pt x="3071441" y="4084139"/>
                  <a:pt x="2958551" y="4085862"/>
                </a:cubicBezTo>
                <a:cubicBezTo>
                  <a:pt x="2845661" y="4087585"/>
                  <a:pt x="2696431" y="4080940"/>
                  <a:pt x="2487873" y="4085862"/>
                </a:cubicBezTo>
                <a:cubicBezTo>
                  <a:pt x="2279315" y="4090784"/>
                  <a:pt x="1929346" y="4069014"/>
                  <a:pt x="1680995" y="4085862"/>
                </a:cubicBezTo>
                <a:cubicBezTo>
                  <a:pt x="1432644" y="4102710"/>
                  <a:pt x="1298955" y="4077562"/>
                  <a:pt x="1008597" y="4085862"/>
                </a:cubicBezTo>
                <a:cubicBezTo>
                  <a:pt x="718239" y="4094162"/>
                  <a:pt x="431453" y="4052032"/>
                  <a:pt x="0" y="4085862"/>
                </a:cubicBezTo>
                <a:cubicBezTo>
                  <a:pt x="12498" y="3809108"/>
                  <a:pt x="24064" y="3725048"/>
                  <a:pt x="0" y="3486602"/>
                </a:cubicBezTo>
                <a:cubicBezTo>
                  <a:pt x="-24064" y="3248156"/>
                  <a:pt x="-3413" y="3155167"/>
                  <a:pt x="0" y="2928201"/>
                </a:cubicBezTo>
                <a:cubicBezTo>
                  <a:pt x="3413" y="2701235"/>
                  <a:pt x="9828" y="2401392"/>
                  <a:pt x="0" y="2247224"/>
                </a:cubicBezTo>
                <a:cubicBezTo>
                  <a:pt x="-9828" y="2093056"/>
                  <a:pt x="4876" y="1745653"/>
                  <a:pt x="0" y="1525388"/>
                </a:cubicBezTo>
                <a:cubicBezTo>
                  <a:pt x="-4876" y="1305123"/>
                  <a:pt x="-25253" y="1057871"/>
                  <a:pt x="0" y="803553"/>
                </a:cubicBezTo>
                <a:cubicBezTo>
                  <a:pt x="25253" y="549235"/>
                  <a:pt x="10020" y="257461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accent6">
                <a:lumMod val="50000"/>
              </a:schemeClr>
            </a:solidFill>
            <a:prstDash val="lgDash"/>
            <a:extLst>
              <a:ext uri="{C807C97D-BFC1-408E-A445-0C87EB9F89A2}">
                <ask:lineSketchStyleProps xmlns:ask="http://schemas.microsoft.com/office/drawing/2018/sketchyshapes" sd="3846283006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06A20BB-6DD4-3C22-150F-3C76C4A35909}"/>
              </a:ext>
            </a:extLst>
          </p:cNvPr>
          <p:cNvSpPr/>
          <p:nvPr/>
        </p:nvSpPr>
        <p:spPr>
          <a:xfrm>
            <a:off x="5236174" y="4087791"/>
            <a:ext cx="6723980" cy="2612840"/>
          </a:xfrm>
          <a:custGeom>
            <a:avLst/>
            <a:gdLst>
              <a:gd name="connsiteX0" fmla="*/ 0 w 6723980"/>
              <a:gd name="connsiteY0" fmla="*/ 0 h 2612840"/>
              <a:gd name="connsiteX1" fmla="*/ 739638 w 6723980"/>
              <a:gd name="connsiteY1" fmla="*/ 0 h 2612840"/>
              <a:gd name="connsiteX2" fmla="*/ 1344796 w 6723980"/>
              <a:gd name="connsiteY2" fmla="*/ 0 h 2612840"/>
              <a:gd name="connsiteX3" fmla="*/ 1882714 w 6723980"/>
              <a:gd name="connsiteY3" fmla="*/ 0 h 2612840"/>
              <a:gd name="connsiteX4" fmla="*/ 2420633 w 6723980"/>
              <a:gd name="connsiteY4" fmla="*/ 0 h 2612840"/>
              <a:gd name="connsiteX5" fmla="*/ 3093031 w 6723980"/>
              <a:gd name="connsiteY5" fmla="*/ 0 h 2612840"/>
              <a:gd name="connsiteX6" fmla="*/ 3832669 w 6723980"/>
              <a:gd name="connsiteY6" fmla="*/ 0 h 2612840"/>
              <a:gd name="connsiteX7" fmla="*/ 4505067 w 6723980"/>
              <a:gd name="connsiteY7" fmla="*/ 0 h 2612840"/>
              <a:gd name="connsiteX8" fmla="*/ 5244704 w 6723980"/>
              <a:gd name="connsiteY8" fmla="*/ 0 h 2612840"/>
              <a:gd name="connsiteX9" fmla="*/ 5715383 w 6723980"/>
              <a:gd name="connsiteY9" fmla="*/ 0 h 2612840"/>
              <a:gd name="connsiteX10" fmla="*/ 6723980 w 6723980"/>
              <a:gd name="connsiteY10" fmla="*/ 0 h 2612840"/>
              <a:gd name="connsiteX11" fmla="*/ 6723980 w 6723980"/>
              <a:gd name="connsiteY11" fmla="*/ 574825 h 2612840"/>
              <a:gd name="connsiteX12" fmla="*/ 6723980 w 6723980"/>
              <a:gd name="connsiteY12" fmla="*/ 1201906 h 2612840"/>
              <a:gd name="connsiteX13" fmla="*/ 6723980 w 6723980"/>
              <a:gd name="connsiteY13" fmla="*/ 1881245 h 2612840"/>
              <a:gd name="connsiteX14" fmla="*/ 6723980 w 6723980"/>
              <a:gd name="connsiteY14" fmla="*/ 2612840 h 2612840"/>
              <a:gd name="connsiteX15" fmla="*/ 6051582 w 6723980"/>
              <a:gd name="connsiteY15" fmla="*/ 2612840 h 2612840"/>
              <a:gd name="connsiteX16" fmla="*/ 5379184 w 6723980"/>
              <a:gd name="connsiteY16" fmla="*/ 2612840 h 2612840"/>
              <a:gd name="connsiteX17" fmla="*/ 4706786 w 6723980"/>
              <a:gd name="connsiteY17" fmla="*/ 2612840 h 2612840"/>
              <a:gd name="connsiteX18" fmla="*/ 4236107 w 6723980"/>
              <a:gd name="connsiteY18" fmla="*/ 2612840 h 2612840"/>
              <a:gd name="connsiteX19" fmla="*/ 3698189 w 6723980"/>
              <a:gd name="connsiteY19" fmla="*/ 2612840 h 2612840"/>
              <a:gd name="connsiteX20" fmla="*/ 2891311 w 6723980"/>
              <a:gd name="connsiteY20" fmla="*/ 2612840 h 2612840"/>
              <a:gd name="connsiteX21" fmla="*/ 2084434 w 6723980"/>
              <a:gd name="connsiteY21" fmla="*/ 2612840 h 2612840"/>
              <a:gd name="connsiteX22" fmla="*/ 1546515 w 6723980"/>
              <a:gd name="connsiteY22" fmla="*/ 2612840 h 2612840"/>
              <a:gd name="connsiteX23" fmla="*/ 1075837 w 6723980"/>
              <a:gd name="connsiteY23" fmla="*/ 2612840 h 2612840"/>
              <a:gd name="connsiteX24" fmla="*/ 0 w 6723980"/>
              <a:gd name="connsiteY24" fmla="*/ 2612840 h 2612840"/>
              <a:gd name="connsiteX25" fmla="*/ 0 w 6723980"/>
              <a:gd name="connsiteY25" fmla="*/ 1959630 h 2612840"/>
              <a:gd name="connsiteX26" fmla="*/ 0 w 6723980"/>
              <a:gd name="connsiteY26" fmla="*/ 1332548 h 2612840"/>
              <a:gd name="connsiteX27" fmla="*/ 0 w 6723980"/>
              <a:gd name="connsiteY27" fmla="*/ 731595 h 2612840"/>
              <a:gd name="connsiteX28" fmla="*/ 0 w 6723980"/>
              <a:gd name="connsiteY28" fmla="*/ 0 h 2612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723980" h="2612840" extrusionOk="0">
                <a:moveTo>
                  <a:pt x="0" y="0"/>
                </a:moveTo>
                <a:cubicBezTo>
                  <a:pt x="184999" y="20535"/>
                  <a:pt x="468365" y="-11763"/>
                  <a:pt x="739638" y="0"/>
                </a:cubicBezTo>
                <a:cubicBezTo>
                  <a:pt x="1010911" y="11763"/>
                  <a:pt x="1045412" y="-21925"/>
                  <a:pt x="1344796" y="0"/>
                </a:cubicBezTo>
                <a:cubicBezTo>
                  <a:pt x="1644180" y="21925"/>
                  <a:pt x="1718553" y="15104"/>
                  <a:pt x="1882714" y="0"/>
                </a:cubicBezTo>
                <a:cubicBezTo>
                  <a:pt x="2046875" y="-15104"/>
                  <a:pt x="2288863" y="12752"/>
                  <a:pt x="2420633" y="0"/>
                </a:cubicBezTo>
                <a:cubicBezTo>
                  <a:pt x="2552403" y="-12752"/>
                  <a:pt x="2955227" y="24823"/>
                  <a:pt x="3093031" y="0"/>
                </a:cubicBezTo>
                <a:cubicBezTo>
                  <a:pt x="3230835" y="-24823"/>
                  <a:pt x="3588415" y="34245"/>
                  <a:pt x="3832669" y="0"/>
                </a:cubicBezTo>
                <a:cubicBezTo>
                  <a:pt x="4076923" y="-34245"/>
                  <a:pt x="4182471" y="16355"/>
                  <a:pt x="4505067" y="0"/>
                </a:cubicBezTo>
                <a:cubicBezTo>
                  <a:pt x="4827663" y="-16355"/>
                  <a:pt x="4908658" y="-32020"/>
                  <a:pt x="5244704" y="0"/>
                </a:cubicBezTo>
                <a:cubicBezTo>
                  <a:pt x="5580750" y="32020"/>
                  <a:pt x="5578347" y="20159"/>
                  <a:pt x="5715383" y="0"/>
                </a:cubicBezTo>
                <a:cubicBezTo>
                  <a:pt x="5852419" y="-20159"/>
                  <a:pt x="6254497" y="44931"/>
                  <a:pt x="6723980" y="0"/>
                </a:cubicBezTo>
                <a:cubicBezTo>
                  <a:pt x="6730758" y="215051"/>
                  <a:pt x="6698913" y="386224"/>
                  <a:pt x="6723980" y="574825"/>
                </a:cubicBezTo>
                <a:cubicBezTo>
                  <a:pt x="6749047" y="763427"/>
                  <a:pt x="6708424" y="1050368"/>
                  <a:pt x="6723980" y="1201906"/>
                </a:cubicBezTo>
                <a:cubicBezTo>
                  <a:pt x="6739536" y="1353444"/>
                  <a:pt x="6744830" y="1676422"/>
                  <a:pt x="6723980" y="1881245"/>
                </a:cubicBezTo>
                <a:cubicBezTo>
                  <a:pt x="6703130" y="2086068"/>
                  <a:pt x="6695820" y="2256192"/>
                  <a:pt x="6723980" y="2612840"/>
                </a:cubicBezTo>
                <a:cubicBezTo>
                  <a:pt x="6503234" y="2582218"/>
                  <a:pt x="6215258" y="2612999"/>
                  <a:pt x="6051582" y="2612840"/>
                </a:cubicBezTo>
                <a:cubicBezTo>
                  <a:pt x="5887906" y="2612681"/>
                  <a:pt x="5530398" y="2605652"/>
                  <a:pt x="5379184" y="2612840"/>
                </a:cubicBezTo>
                <a:cubicBezTo>
                  <a:pt x="5227970" y="2620028"/>
                  <a:pt x="4973170" y="2627877"/>
                  <a:pt x="4706786" y="2612840"/>
                </a:cubicBezTo>
                <a:cubicBezTo>
                  <a:pt x="4440402" y="2597803"/>
                  <a:pt x="4391857" y="2598954"/>
                  <a:pt x="4236107" y="2612840"/>
                </a:cubicBezTo>
                <a:cubicBezTo>
                  <a:pt x="4080357" y="2626726"/>
                  <a:pt x="3937410" y="2632076"/>
                  <a:pt x="3698189" y="2612840"/>
                </a:cubicBezTo>
                <a:cubicBezTo>
                  <a:pt x="3458968" y="2593604"/>
                  <a:pt x="3150118" y="2646694"/>
                  <a:pt x="2891311" y="2612840"/>
                </a:cubicBezTo>
                <a:cubicBezTo>
                  <a:pt x="2632504" y="2578986"/>
                  <a:pt x="2427214" y="2625230"/>
                  <a:pt x="2084434" y="2612840"/>
                </a:cubicBezTo>
                <a:cubicBezTo>
                  <a:pt x="1741654" y="2600450"/>
                  <a:pt x="1659405" y="2611117"/>
                  <a:pt x="1546515" y="2612840"/>
                </a:cubicBezTo>
                <a:cubicBezTo>
                  <a:pt x="1433625" y="2614563"/>
                  <a:pt x="1284395" y="2607918"/>
                  <a:pt x="1075837" y="2612840"/>
                </a:cubicBezTo>
                <a:cubicBezTo>
                  <a:pt x="867279" y="2617762"/>
                  <a:pt x="378699" y="2582365"/>
                  <a:pt x="0" y="2612840"/>
                </a:cubicBezTo>
                <a:cubicBezTo>
                  <a:pt x="-28540" y="2429645"/>
                  <a:pt x="-12483" y="2249461"/>
                  <a:pt x="0" y="1959630"/>
                </a:cubicBezTo>
                <a:cubicBezTo>
                  <a:pt x="12483" y="1669799"/>
                  <a:pt x="8530" y="1639412"/>
                  <a:pt x="0" y="1332548"/>
                </a:cubicBezTo>
                <a:cubicBezTo>
                  <a:pt x="-8530" y="1025684"/>
                  <a:pt x="-21014" y="860711"/>
                  <a:pt x="0" y="731595"/>
                </a:cubicBezTo>
                <a:cubicBezTo>
                  <a:pt x="21014" y="602479"/>
                  <a:pt x="-28391" y="21675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accent6">
                <a:lumMod val="50000"/>
              </a:schemeClr>
            </a:solidFill>
            <a:prstDash val="lgDash"/>
            <a:extLst>
              <a:ext uri="{C807C97D-BFC1-408E-A445-0C87EB9F89A2}">
                <ask:lineSketchStyleProps xmlns:ask="http://schemas.microsoft.com/office/drawing/2018/sketchyshapes" sd="3846283006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039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图片 6">
            <a:extLst>
              <a:ext uri="{FF2B5EF4-FFF2-40B4-BE49-F238E27FC236}">
                <a16:creationId xmlns:a16="http://schemas.microsoft.com/office/drawing/2014/main" id="{AB6F5215-F389-1E3C-99CD-6D8B7EC88C8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圖形 3" descr="螢幕 以實心填滿">
            <a:extLst>
              <a:ext uri="{FF2B5EF4-FFF2-40B4-BE49-F238E27FC236}">
                <a16:creationId xmlns:a16="http://schemas.microsoft.com/office/drawing/2014/main" id="{B1674D30-D1C3-424B-959C-0838F75692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9797" y="5210449"/>
            <a:ext cx="1122218" cy="1122218"/>
          </a:xfrm>
          <a:prstGeom prst="rect">
            <a:avLst/>
          </a:prstGeom>
        </p:spPr>
      </p:pic>
      <p:grpSp>
        <p:nvGrpSpPr>
          <p:cNvPr id="72" name="群組 71">
            <a:extLst>
              <a:ext uri="{FF2B5EF4-FFF2-40B4-BE49-F238E27FC236}">
                <a16:creationId xmlns:a16="http://schemas.microsoft.com/office/drawing/2014/main" id="{C60C0765-26B2-4C49-87C0-2AFD6F5CE966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56" name="文本框 3">
              <a:extLst>
                <a:ext uri="{FF2B5EF4-FFF2-40B4-BE49-F238E27FC236}">
                  <a16:creationId xmlns:a16="http://schemas.microsoft.com/office/drawing/2014/main" id="{D9F2E640-4313-0B67-B5AF-82C2357C5084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主題分類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57" name="直線接點 56">
              <a:extLst>
                <a:ext uri="{FF2B5EF4-FFF2-40B4-BE49-F238E27FC236}">
                  <a16:creationId xmlns:a16="http://schemas.microsoft.com/office/drawing/2014/main" id="{23EF5013-43F3-C206-9B16-9955541226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B608CB1-8B99-4DBC-5424-6F5DBFB8A708}"/>
              </a:ext>
            </a:extLst>
          </p:cNvPr>
          <p:cNvSpPr/>
          <p:nvPr/>
        </p:nvSpPr>
        <p:spPr>
          <a:xfrm>
            <a:off x="1504644" y="1722336"/>
            <a:ext cx="2707151" cy="1195430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2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查詢天氣功能</a:t>
            </a:r>
            <a:endParaRPr lang="en-US" altLang="zh-TW" sz="2000" dirty="0">
              <a:solidFill>
                <a:schemeClr val="tx2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2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自動搭配衣物功能</a:t>
            </a:r>
            <a:endParaRPr lang="en-US" altLang="zh-TW" sz="2000" dirty="0">
              <a:solidFill>
                <a:schemeClr val="tx2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2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資料庫存儲管理</a:t>
            </a:r>
            <a:endParaRPr lang="en-US" altLang="zh-TW" sz="2000" dirty="0">
              <a:solidFill>
                <a:schemeClr val="tx2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  <p:sp>
        <p:nvSpPr>
          <p:cNvPr id="58" name="矩形: 圓角 57">
            <a:extLst>
              <a:ext uri="{FF2B5EF4-FFF2-40B4-BE49-F238E27FC236}">
                <a16:creationId xmlns:a16="http://schemas.microsoft.com/office/drawing/2014/main" id="{EAE54676-7F01-8128-052E-B39E4EF386A4}"/>
              </a:ext>
            </a:extLst>
          </p:cNvPr>
          <p:cNvSpPr/>
          <p:nvPr/>
        </p:nvSpPr>
        <p:spPr>
          <a:xfrm>
            <a:off x="2053454" y="5374586"/>
            <a:ext cx="2177895" cy="637194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2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前端介面使用</a:t>
            </a:r>
            <a:endParaRPr lang="en-US" altLang="zh-TW" sz="2000" dirty="0">
              <a:solidFill>
                <a:schemeClr val="tx2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  <p:pic>
        <p:nvPicPr>
          <p:cNvPr id="13" name="圖形 12" descr="教戰手冊 以實心填滿">
            <a:extLst>
              <a:ext uri="{FF2B5EF4-FFF2-40B4-BE49-F238E27FC236}">
                <a16:creationId xmlns:a16="http://schemas.microsoft.com/office/drawing/2014/main" id="{DA0B93C7-3BDF-CCDB-5BBD-6CDAB28649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0243" y="1862851"/>
            <a:ext cx="914400" cy="914400"/>
          </a:xfrm>
          <a:prstGeom prst="rect">
            <a:avLst/>
          </a:prstGeom>
        </p:spPr>
      </p:pic>
      <p:sp>
        <p:nvSpPr>
          <p:cNvPr id="59" name="矩形: 圓角 58">
            <a:extLst>
              <a:ext uri="{FF2B5EF4-FFF2-40B4-BE49-F238E27FC236}">
                <a16:creationId xmlns:a16="http://schemas.microsoft.com/office/drawing/2014/main" id="{A061A948-A789-E94F-712E-3283DC1A0494}"/>
              </a:ext>
            </a:extLst>
          </p:cNvPr>
          <p:cNvSpPr/>
          <p:nvPr/>
        </p:nvSpPr>
        <p:spPr>
          <a:xfrm>
            <a:off x="8053533" y="1722336"/>
            <a:ext cx="2568647" cy="914400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2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硬體架構（衣櫃）</a:t>
            </a:r>
            <a:endParaRPr lang="en-US" altLang="zh-TW" sz="2000" dirty="0">
              <a:solidFill>
                <a:schemeClr val="tx2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2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電路馬達等運作</a:t>
            </a:r>
            <a:endParaRPr lang="en-US" altLang="zh-TW" sz="2000" dirty="0">
              <a:solidFill>
                <a:schemeClr val="tx2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  <p:sp>
        <p:nvSpPr>
          <p:cNvPr id="60" name="矩形: 圓角 59">
            <a:extLst>
              <a:ext uri="{FF2B5EF4-FFF2-40B4-BE49-F238E27FC236}">
                <a16:creationId xmlns:a16="http://schemas.microsoft.com/office/drawing/2014/main" id="{9C43C344-D87E-F835-855F-65D93777DD5F}"/>
              </a:ext>
            </a:extLst>
          </p:cNvPr>
          <p:cNvSpPr/>
          <p:nvPr/>
        </p:nvSpPr>
        <p:spPr>
          <a:xfrm>
            <a:off x="8053533" y="5249895"/>
            <a:ext cx="2568647" cy="886576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2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自動辨識衣物種類</a:t>
            </a:r>
            <a:endParaRPr lang="en-US" altLang="zh-TW" sz="2000" dirty="0">
              <a:solidFill>
                <a:schemeClr val="tx2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  <p:pic>
        <p:nvPicPr>
          <p:cNvPr id="15" name="圖形 14" descr="眼睛 以實心填滿">
            <a:extLst>
              <a:ext uri="{FF2B5EF4-FFF2-40B4-BE49-F238E27FC236}">
                <a16:creationId xmlns:a16="http://schemas.microsoft.com/office/drawing/2014/main" id="{28C5BF26-0A69-3409-CD5B-086C827BA3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59811" y="5249895"/>
            <a:ext cx="914400" cy="914400"/>
          </a:xfrm>
          <a:prstGeom prst="rect">
            <a:avLst/>
          </a:prstGeom>
        </p:spPr>
      </p:pic>
      <p:pic>
        <p:nvPicPr>
          <p:cNvPr id="18" name="圖形 17" descr="齒輪 以實心填滿">
            <a:extLst>
              <a:ext uri="{FF2B5EF4-FFF2-40B4-BE49-F238E27FC236}">
                <a16:creationId xmlns:a16="http://schemas.microsoft.com/office/drawing/2014/main" id="{696338E7-E41C-4BD4-B9A8-334B4DB49CD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759811" y="1722335"/>
            <a:ext cx="914400" cy="914400"/>
          </a:xfrm>
          <a:prstGeom prst="rect">
            <a:avLst/>
          </a:prstGeom>
        </p:spPr>
      </p:pic>
      <p:pic>
        <p:nvPicPr>
          <p:cNvPr id="61" name="圖片 60">
            <a:extLst>
              <a:ext uri="{FF2B5EF4-FFF2-40B4-BE49-F238E27FC236}">
                <a16:creationId xmlns:a16="http://schemas.microsoft.com/office/drawing/2014/main" id="{0D7A8D83-652D-B6EA-BE69-2948CCBCB612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-2736" t="774" r="2736" b="5256"/>
          <a:stretch/>
        </p:blipFill>
        <p:spPr>
          <a:xfrm>
            <a:off x="4440882" y="2320051"/>
            <a:ext cx="3310235" cy="3110635"/>
          </a:xfrm>
          <a:prstGeom prst="rect">
            <a:avLst/>
          </a:prstGeom>
        </p:spPr>
      </p:pic>
      <p:sp>
        <p:nvSpPr>
          <p:cNvPr id="19" name="文字方塊 18">
            <a:extLst>
              <a:ext uri="{FF2B5EF4-FFF2-40B4-BE49-F238E27FC236}">
                <a16:creationId xmlns:a16="http://schemas.microsoft.com/office/drawing/2014/main" id="{D5CCBD1D-45D7-14B1-4831-FAA280807A7E}"/>
              </a:ext>
            </a:extLst>
          </p:cNvPr>
          <p:cNvSpPr txBox="1"/>
          <p:nvPr/>
        </p:nvSpPr>
        <p:spPr>
          <a:xfrm>
            <a:off x="3297395" y="1267400"/>
            <a:ext cx="12718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rgbClr val="FF5050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defRPr>
            </a:lvl1pPr>
          </a:lstStyle>
          <a:p>
            <a:r>
              <a:rPr lang="zh-TW" altLang="en-US" dirty="0"/>
              <a:t>演算法</a:t>
            </a:r>
          </a:p>
        </p:txBody>
      </p:sp>
      <p:sp>
        <p:nvSpPr>
          <p:cNvPr id="62" name="文字方塊 61">
            <a:extLst>
              <a:ext uri="{FF2B5EF4-FFF2-40B4-BE49-F238E27FC236}">
                <a16:creationId xmlns:a16="http://schemas.microsoft.com/office/drawing/2014/main" id="{13F117A0-A216-104E-9F5A-123248AB2825}"/>
              </a:ext>
            </a:extLst>
          </p:cNvPr>
          <p:cNvSpPr txBox="1"/>
          <p:nvPr/>
        </p:nvSpPr>
        <p:spPr>
          <a:xfrm>
            <a:off x="3316948" y="4940538"/>
            <a:ext cx="11434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rgbClr val="FF5050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defRPr>
            </a:lvl1pPr>
          </a:lstStyle>
          <a:p>
            <a:r>
              <a:rPr lang="en-US" altLang="zh-TW" dirty="0"/>
              <a:t>UI</a:t>
            </a:r>
            <a:r>
              <a:rPr lang="zh-TW" altLang="en-US" dirty="0"/>
              <a:t>介面</a:t>
            </a:r>
          </a:p>
        </p:txBody>
      </p: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1DA9E646-EAF6-1D36-4C27-255EB4ACCB2A}"/>
              </a:ext>
            </a:extLst>
          </p:cNvPr>
          <p:cNvSpPr txBox="1"/>
          <p:nvPr/>
        </p:nvSpPr>
        <p:spPr>
          <a:xfrm>
            <a:off x="7980204" y="1264164"/>
            <a:ext cx="12718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FF5050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實體架構</a:t>
            </a:r>
          </a:p>
        </p:txBody>
      </p:sp>
      <p:sp>
        <p:nvSpPr>
          <p:cNvPr id="64" name="文字方塊 63">
            <a:extLst>
              <a:ext uri="{FF2B5EF4-FFF2-40B4-BE49-F238E27FC236}">
                <a16:creationId xmlns:a16="http://schemas.microsoft.com/office/drawing/2014/main" id="{4A093D88-4889-BA56-F96F-C669EF0E42D1}"/>
              </a:ext>
            </a:extLst>
          </p:cNvPr>
          <p:cNvSpPr txBox="1"/>
          <p:nvPr/>
        </p:nvSpPr>
        <p:spPr>
          <a:xfrm>
            <a:off x="7980204" y="4802044"/>
            <a:ext cx="1271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rgbClr val="FF5050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defRPr>
            </a:lvl1pPr>
          </a:lstStyle>
          <a:p>
            <a:r>
              <a:rPr lang="zh-TW" altLang="en-US" dirty="0"/>
              <a:t>衣物辨識</a:t>
            </a:r>
          </a:p>
        </p:txBody>
      </p:sp>
      <p:sp>
        <p:nvSpPr>
          <p:cNvPr id="22" name="箭號: 彎曲 21">
            <a:extLst>
              <a:ext uri="{FF2B5EF4-FFF2-40B4-BE49-F238E27FC236}">
                <a16:creationId xmlns:a16="http://schemas.microsoft.com/office/drawing/2014/main" id="{F0B1421E-5141-A4B3-9C0A-35F617EE5FDB}"/>
              </a:ext>
            </a:extLst>
          </p:cNvPr>
          <p:cNvSpPr/>
          <p:nvPr/>
        </p:nvSpPr>
        <p:spPr>
          <a:xfrm rot="5400000">
            <a:off x="4334390" y="1878209"/>
            <a:ext cx="345370" cy="369332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05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68" name="箭號: 彎曲 67">
            <a:extLst>
              <a:ext uri="{FF2B5EF4-FFF2-40B4-BE49-F238E27FC236}">
                <a16:creationId xmlns:a16="http://schemas.microsoft.com/office/drawing/2014/main" id="{D6CE78E2-1BC1-3CCA-CE2D-AA1277BEDD6B}"/>
              </a:ext>
            </a:extLst>
          </p:cNvPr>
          <p:cNvSpPr/>
          <p:nvPr/>
        </p:nvSpPr>
        <p:spPr>
          <a:xfrm rot="16200000" flipH="1">
            <a:off x="7587437" y="1878209"/>
            <a:ext cx="345370" cy="369332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05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69" name="箭號: 彎曲 68">
            <a:extLst>
              <a:ext uri="{FF2B5EF4-FFF2-40B4-BE49-F238E27FC236}">
                <a16:creationId xmlns:a16="http://schemas.microsoft.com/office/drawing/2014/main" id="{B6D0D83B-B5FD-F394-DC2F-EC03E0A4FF80}"/>
              </a:ext>
            </a:extLst>
          </p:cNvPr>
          <p:cNvSpPr/>
          <p:nvPr/>
        </p:nvSpPr>
        <p:spPr>
          <a:xfrm rot="16200000">
            <a:off x="7578432" y="5436417"/>
            <a:ext cx="345370" cy="369332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05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71" name="箭號: 彎曲 70">
            <a:extLst>
              <a:ext uri="{FF2B5EF4-FFF2-40B4-BE49-F238E27FC236}">
                <a16:creationId xmlns:a16="http://schemas.microsoft.com/office/drawing/2014/main" id="{DAEF9F71-6647-92BC-EFDD-E6279034AD5C}"/>
              </a:ext>
            </a:extLst>
          </p:cNvPr>
          <p:cNvSpPr/>
          <p:nvPr/>
        </p:nvSpPr>
        <p:spPr>
          <a:xfrm rot="5400000" flipH="1">
            <a:off x="4380961" y="5503196"/>
            <a:ext cx="345370" cy="369332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05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5395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8" grpId="0" animBg="1"/>
      <p:bldP spid="59" grpId="0" animBg="1"/>
      <p:bldP spid="60" grpId="0" animBg="1"/>
      <p:bldP spid="19" grpId="0"/>
      <p:bldP spid="62" grpId="0"/>
      <p:bldP spid="63" grpId="0"/>
      <p:bldP spid="64" grpId="0"/>
      <p:bldP spid="22" grpId="0" animBg="1"/>
      <p:bldP spid="68" grpId="0" animBg="1"/>
      <p:bldP spid="69" grpId="0" animBg="1"/>
      <p:bldP spid="7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9437B110-D40B-4DE7-C4A8-898C13A78C3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785590" y="2220927"/>
            <a:ext cx="2454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研究方法</a:t>
            </a:r>
            <a:endParaRPr lang="zh-CN" altLang="en-US" sz="3600" dirty="0"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785590" y="3078748"/>
            <a:ext cx="51040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研究方法流程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342900" indent="-342900">
              <a:buAutoNum type="arabicPeriod"/>
            </a:pP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研究的進展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286668" y="1851783"/>
            <a:ext cx="45719" cy="2529506"/>
          </a:xfrm>
          <a:custGeom>
            <a:avLst/>
            <a:gdLst>
              <a:gd name="connsiteX0" fmla="*/ 0 w 45719"/>
              <a:gd name="connsiteY0" fmla="*/ 0 h 2529506"/>
              <a:gd name="connsiteX1" fmla="*/ 45719 w 45719"/>
              <a:gd name="connsiteY1" fmla="*/ 0 h 2529506"/>
              <a:gd name="connsiteX2" fmla="*/ 45719 w 45719"/>
              <a:gd name="connsiteY2" fmla="*/ 556491 h 2529506"/>
              <a:gd name="connsiteX3" fmla="*/ 45719 w 45719"/>
              <a:gd name="connsiteY3" fmla="*/ 1214163 h 2529506"/>
              <a:gd name="connsiteX4" fmla="*/ 45719 w 45719"/>
              <a:gd name="connsiteY4" fmla="*/ 1897130 h 2529506"/>
              <a:gd name="connsiteX5" fmla="*/ 45719 w 45719"/>
              <a:gd name="connsiteY5" fmla="*/ 2529506 h 2529506"/>
              <a:gd name="connsiteX6" fmla="*/ 0 w 45719"/>
              <a:gd name="connsiteY6" fmla="*/ 2529506 h 2529506"/>
              <a:gd name="connsiteX7" fmla="*/ 0 w 45719"/>
              <a:gd name="connsiteY7" fmla="*/ 1897130 h 2529506"/>
              <a:gd name="connsiteX8" fmla="*/ 0 w 45719"/>
              <a:gd name="connsiteY8" fmla="*/ 1315343 h 2529506"/>
              <a:gd name="connsiteX9" fmla="*/ 0 w 45719"/>
              <a:gd name="connsiteY9" fmla="*/ 657672 h 2529506"/>
              <a:gd name="connsiteX10" fmla="*/ 0 w 45719"/>
              <a:gd name="connsiteY10" fmla="*/ 0 h 2529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5719" h="2529506" fill="none" extrusionOk="0">
                <a:moveTo>
                  <a:pt x="0" y="0"/>
                </a:moveTo>
                <a:cubicBezTo>
                  <a:pt x="17786" y="-1838"/>
                  <a:pt x="25749" y="-391"/>
                  <a:pt x="45719" y="0"/>
                </a:cubicBezTo>
                <a:cubicBezTo>
                  <a:pt x="66353" y="129798"/>
                  <a:pt x="18713" y="286946"/>
                  <a:pt x="45719" y="556491"/>
                </a:cubicBezTo>
                <a:cubicBezTo>
                  <a:pt x="72725" y="826036"/>
                  <a:pt x="13689" y="949818"/>
                  <a:pt x="45719" y="1214163"/>
                </a:cubicBezTo>
                <a:cubicBezTo>
                  <a:pt x="77749" y="1478508"/>
                  <a:pt x="44229" y="1558064"/>
                  <a:pt x="45719" y="1897130"/>
                </a:cubicBezTo>
                <a:cubicBezTo>
                  <a:pt x="47209" y="2236196"/>
                  <a:pt x="38124" y="2398746"/>
                  <a:pt x="45719" y="2529506"/>
                </a:cubicBezTo>
                <a:cubicBezTo>
                  <a:pt x="25971" y="2531345"/>
                  <a:pt x="11511" y="2530701"/>
                  <a:pt x="0" y="2529506"/>
                </a:cubicBezTo>
                <a:cubicBezTo>
                  <a:pt x="-23419" y="2397577"/>
                  <a:pt x="11517" y="2197445"/>
                  <a:pt x="0" y="1897130"/>
                </a:cubicBezTo>
                <a:cubicBezTo>
                  <a:pt x="-11517" y="1596815"/>
                  <a:pt x="1116" y="1535859"/>
                  <a:pt x="0" y="1315343"/>
                </a:cubicBezTo>
                <a:cubicBezTo>
                  <a:pt x="-1116" y="1094827"/>
                  <a:pt x="15690" y="825370"/>
                  <a:pt x="0" y="657672"/>
                </a:cubicBezTo>
                <a:cubicBezTo>
                  <a:pt x="-15690" y="489974"/>
                  <a:pt x="-8042" y="287261"/>
                  <a:pt x="0" y="0"/>
                </a:cubicBezTo>
                <a:close/>
              </a:path>
              <a:path w="45719" h="2529506" stroke="0" extrusionOk="0">
                <a:moveTo>
                  <a:pt x="0" y="0"/>
                </a:moveTo>
                <a:cubicBezTo>
                  <a:pt x="11779" y="-425"/>
                  <a:pt x="30004" y="196"/>
                  <a:pt x="45719" y="0"/>
                </a:cubicBezTo>
                <a:cubicBezTo>
                  <a:pt x="55692" y="196601"/>
                  <a:pt x="44991" y="438004"/>
                  <a:pt x="45719" y="682967"/>
                </a:cubicBezTo>
                <a:cubicBezTo>
                  <a:pt x="46447" y="927930"/>
                  <a:pt x="59067" y="1082071"/>
                  <a:pt x="45719" y="1290048"/>
                </a:cubicBezTo>
                <a:cubicBezTo>
                  <a:pt x="32371" y="1498025"/>
                  <a:pt x="20566" y="1729068"/>
                  <a:pt x="45719" y="1973015"/>
                </a:cubicBezTo>
                <a:cubicBezTo>
                  <a:pt x="70872" y="2216962"/>
                  <a:pt x="20392" y="2361725"/>
                  <a:pt x="45719" y="2529506"/>
                </a:cubicBezTo>
                <a:cubicBezTo>
                  <a:pt x="23415" y="2529774"/>
                  <a:pt x="18465" y="2528950"/>
                  <a:pt x="0" y="2529506"/>
                </a:cubicBezTo>
                <a:cubicBezTo>
                  <a:pt x="18309" y="2241217"/>
                  <a:pt x="25171" y="2168382"/>
                  <a:pt x="0" y="1922425"/>
                </a:cubicBezTo>
                <a:cubicBezTo>
                  <a:pt x="-25171" y="1676468"/>
                  <a:pt x="18497" y="1568848"/>
                  <a:pt x="0" y="1315343"/>
                </a:cubicBezTo>
                <a:cubicBezTo>
                  <a:pt x="-18497" y="1061838"/>
                  <a:pt x="16950" y="850825"/>
                  <a:pt x="0" y="708262"/>
                </a:cubicBezTo>
                <a:cubicBezTo>
                  <a:pt x="-16950" y="565699"/>
                  <a:pt x="13260" y="209151"/>
                  <a:pt x="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44741629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129C979F-E4A8-B095-652C-90ABCA52C735}"/>
              </a:ext>
            </a:extLst>
          </p:cNvPr>
          <p:cNvSpPr/>
          <p:nvPr/>
        </p:nvSpPr>
        <p:spPr>
          <a:xfrm>
            <a:off x="2996610" y="2220927"/>
            <a:ext cx="1836855" cy="1721839"/>
          </a:xfrm>
          <a:custGeom>
            <a:avLst/>
            <a:gdLst>
              <a:gd name="connsiteX0" fmla="*/ 0 w 1836855"/>
              <a:gd name="connsiteY0" fmla="*/ 286979 h 1721839"/>
              <a:gd name="connsiteX1" fmla="*/ 286979 w 1836855"/>
              <a:gd name="connsiteY1" fmla="*/ 0 h 1721839"/>
              <a:gd name="connsiteX2" fmla="*/ 1549876 w 1836855"/>
              <a:gd name="connsiteY2" fmla="*/ 0 h 1721839"/>
              <a:gd name="connsiteX3" fmla="*/ 1836855 w 1836855"/>
              <a:gd name="connsiteY3" fmla="*/ 286979 h 1721839"/>
              <a:gd name="connsiteX4" fmla="*/ 1836855 w 1836855"/>
              <a:gd name="connsiteY4" fmla="*/ 1434860 h 1721839"/>
              <a:gd name="connsiteX5" fmla="*/ 1549876 w 1836855"/>
              <a:gd name="connsiteY5" fmla="*/ 1721839 h 1721839"/>
              <a:gd name="connsiteX6" fmla="*/ 286979 w 1836855"/>
              <a:gd name="connsiteY6" fmla="*/ 1721839 h 1721839"/>
              <a:gd name="connsiteX7" fmla="*/ 0 w 1836855"/>
              <a:gd name="connsiteY7" fmla="*/ 1434860 h 1721839"/>
              <a:gd name="connsiteX8" fmla="*/ 0 w 1836855"/>
              <a:gd name="connsiteY8" fmla="*/ 286979 h 1721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36855" h="1721839" extrusionOk="0">
                <a:moveTo>
                  <a:pt x="0" y="286979"/>
                </a:moveTo>
                <a:cubicBezTo>
                  <a:pt x="2923" y="137577"/>
                  <a:pt x="109738" y="-10988"/>
                  <a:pt x="286979" y="0"/>
                </a:cubicBezTo>
                <a:cubicBezTo>
                  <a:pt x="478191" y="-75775"/>
                  <a:pt x="975139" y="68082"/>
                  <a:pt x="1549876" y="0"/>
                </a:cubicBezTo>
                <a:cubicBezTo>
                  <a:pt x="1703020" y="-29923"/>
                  <a:pt x="1839221" y="107704"/>
                  <a:pt x="1836855" y="286979"/>
                </a:cubicBezTo>
                <a:cubicBezTo>
                  <a:pt x="1814737" y="531155"/>
                  <a:pt x="1853239" y="1274689"/>
                  <a:pt x="1836855" y="1434860"/>
                </a:cubicBezTo>
                <a:cubicBezTo>
                  <a:pt x="1832937" y="1601988"/>
                  <a:pt x="1709340" y="1727901"/>
                  <a:pt x="1549876" y="1721839"/>
                </a:cubicBezTo>
                <a:cubicBezTo>
                  <a:pt x="1383707" y="1829486"/>
                  <a:pt x="840978" y="1758975"/>
                  <a:pt x="286979" y="1721839"/>
                </a:cubicBezTo>
                <a:cubicBezTo>
                  <a:pt x="124582" y="1730370"/>
                  <a:pt x="355" y="1613662"/>
                  <a:pt x="0" y="1434860"/>
                </a:cubicBezTo>
                <a:cubicBezTo>
                  <a:pt x="-25232" y="1196913"/>
                  <a:pt x="-57944" y="690417"/>
                  <a:pt x="0" y="286979"/>
                </a:cubicBezTo>
                <a:close/>
              </a:path>
            </a:pathLst>
          </a:custGeom>
          <a:noFill/>
          <a:ln w="28575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03341530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b="1" dirty="0">
                <a:solidFill>
                  <a:schemeClr val="tx1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2</a:t>
            </a:r>
            <a:endParaRPr lang="zh-TW" altLang="en-US" sz="6000" b="1" dirty="0">
              <a:solidFill>
                <a:schemeClr val="tx1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54005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6">
            <a:extLst>
              <a:ext uri="{FF2B5EF4-FFF2-40B4-BE49-F238E27FC236}">
                <a16:creationId xmlns:a16="http://schemas.microsoft.com/office/drawing/2014/main" id="{093E3777-7376-714F-A3FB-F857DB3F97E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群組 3">
            <a:extLst>
              <a:ext uri="{FF2B5EF4-FFF2-40B4-BE49-F238E27FC236}">
                <a16:creationId xmlns:a16="http://schemas.microsoft.com/office/drawing/2014/main" id="{04D9E870-2A24-65DF-3AF9-95C9DD898F91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5" name="文本框 3">
              <a:extLst>
                <a:ext uri="{FF2B5EF4-FFF2-40B4-BE49-F238E27FC236}">
                  <a16:creationId xmlns:a16="http://schemas.microsoft.com/office/drawing/2014/main" id="{3EDC8ECC-C721-5058-7DE3-AC931BAC95C2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22CCD07F-E4BA-0553-03C2-A6107CC75E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圖片 1">
            <a:extLst>
              <a:ext uri="{FF2B5EF4-FFF2-40B4-BE49-F238E27FC236}">
                <a16:creationId xmlns:a16="http://schemas.microsoft.com/office/drawing/2014/main" id="{F53DEA10-1C80-33BD-9D28-BC8101FD3B32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052" y="427515"/>
            <a:ext cx="10620146" cy="5845709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0B3055A1-C7B9-3F18-0EFC-2AFA02E7E0D6}"/>
              </a:ext>
            </a:extLst>
          </p:cNvPr>
          <p:cNvSpPr/>
          <p:nvPr/>
        </p:nvSpPr>
        <p:spPr>
          <a:xfrm>
            <a:off x="2367292" y="584776"/>
            <a:ext cx="21533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軟體架構圖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9" name="箭號: 向右 8">
            <a:extLst>
              <a:ext uri="{FF2B5EF4-FFF2-40B4-BE49-F238E27FC236}">
                <a16:creationId xmlns:a16="http://schemas.microsoft.com/office/drawing/2014/main" id="{B27BC9A2-07C9-4A56-1E32-8D16C0CCAA53}"/>
              </a:ext>
            </a:extLst>
          </p:cNvPr>
          <p:cNvSpPr/>
          <p:nvPr/>
        </p:nvSpPr>
        <p:spPr>
          <a:xfrm>
            <a:off x="2367292" y="2798852"/>
            <a:ext cx="1270853" cy="337508"/>
          </a:xfrm>
          <a:prstGeom prst="rightArrow">
            <a:avLst>
              <a:gd name="adj1" fmla="val 26200"/>
              <a:gd name="adj2" fmla="val 97599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箭號: 向右 12">
            <a:extLst>
              <a:ext uri="{FF2B5EF4-FFF2-40B4-BE49-F238E27FC236}">
                <a16:creationId xmlns:a16="http://schemas.microsoft.com/office/drawing/2014/main" id="{39DA783B-07D5-4B5E-DCB0-1684C081EF33}"/>
              </a:ext>
            </a:extLst>
          </p:cNvPr>
          <p:cNvSpPr/>
          <p:nvPr/>
        </p:nvSpPr>
        <p:spPr>
          <a:xfrm>
            <a:off x="4980563" y="2812633"/>
            <a:ext cx="1270853" cy="337508"/>
          </a:xfrm>
          <a:prstGeom prst="rightArrow">
            <a:avLst>
              <a:gd name="adj1" fmla="val 26200"/>
              <a:gd name="adj2" fmla="val 97599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箭號: 向右 13">
            <a:extLst>
              <a:ext uri="{FF2B5EF4-FFF2-40B4-BE49-F238E27FC236}">
                <a16:creationId xmlns:a16="http://schemas.microsoft.com/office/drawing/2014/main" id="{AA7485A1-C747-D5FB-7CA6-CD95C5B130D6}"/>
              </a:ext>
            </a:extLst>
          </p:cNvPr>
          <p:cNvSpPr/>
          <p:nvPr/>
        </p:nvSpPr>
        <p:spPr>
          <a:xfrm>
            <a:off x="7806953" y="2816687"/>
            <a:ext cx="2017755" cy="337508"/>
          </a:xfrm>
          <a:prstGeom prst="rightArrow">
            <a:avLst>
              <a:gd name="adj1" fmla="val 26200"/>
              <a:gd name="adj2" fmla="val 97599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箭號: 向右 14">
            <a:extLst>
              <a:ext uri="{FF2B5EF4-FFF2-40B4-BE49-F238E27FC236}">
                <a16:creationId xmlns:a16="http://schemas.microsoft.com/office/drawing/2014/main" id="{BB5AE636-0DB7-2E48-5258-35A231367F68}"/>
              </a:ext>
            </a:extLst>
          </p:cNvPr>
          <p:cNvSpPr/>
          <p:nvPr/>
        </p:nvSpPr>
        <p:spPr>
          <a:xfrm rot="10800000">
            <a:off x="7806952" y="3181615"/>
            <a:ext cx="2017755" cy="337508"/>
          </a:xfrm>
          <a:prstGeom prst="rightArrow">
            <a:avLst>
              <a:gd name="adj1" fmla="val 26200"/>
              <a:gd name="adj2" fmla="val 97599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箭號: 向右 15">
            <a:extLst>
              <a:ext uri="{FF2B5EF4-FFF2-40B4-BE49-F238E27FC236}">
                <a16:creationId xmlns:a16="http://schemas.microsoft.com/office/drawing/2014/main" id="{C4CF1222-01F7-3570-A22D-AA0642F60FC8}"/>
              </a:ext>
            </a:extLst>
          </p:cNvPr>
          <p:cNvSpPr/>
          <p:nvPr/>
        </p:nvSpPr>
        <p:spPr>
          <a:xfrm rot="10800000">
            <a:off x="4980561" y="3136360"/>
            <a:ext cx="1270853" cy="382764"/>
          </a:xfrm>
          <a:prstGeom prst="rightArrow">
            <a:avLst>
              <a:gd name="adj1" fmla="val 26200"/>
              <a:gd name="adj2" fmla="val 97599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箭號: 向右 17">
            <a:extLst>
              <a:ext uri="{FF2B5EF4-FFF2-40B4-BE49-F238E27FC236}">
                <a16:creationId xmlns:a16="http://schemas.microsoft.com/office/drawing/2014/main" id="{909456C4-9952-0610-C4E3-2BEE75C7B8D4}"/>
              </a:ext>
            </a:extLst>
          </p:cNvPr>
          <p:cNvSpPr/>
          <p:nvPr/>
        </p:nvSpPr>
        <p:spPr>
          <a:xfrm rot="10800000">
            <a:off x="2367291" y="3201408"/>
            <a:ext cx="1270853" cy="337508"/>
          </a:xfrm>
          <a:prstGeom prst="rightArrow">
            <a:avLst>
              <a:gd name="adj1" fmla="val 26200"/>
              <a:gd name="adj2" fmla="val 97599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箭號: 向右 18">
            <a:extLst>
              <a:ext uri="{FF2B5EF4-FFF2-40B4-BE49-F238E27FC236}">
                <a16:creationId xmlns:a16="http://schemas.microsoft.com/office/drawing/2014/main" id="{F4BECE29-87DC-ACA6-5DE5-726C301AF122}"/>
              </a:ext>
            </a:extLst>
          </p:cNvPr>
          <p:cNvSpPr/>
          <p:nvPr/>
        </p:nvSpPr>
        <p:spPr>
          <a:xfrm rot="16200000">
            <a:off x="6181358" y="1796054"/>
            <a:ext cx="1695649" cy="337508"/>
          </a:xfrm>
          <a:prstGeom prst="rightArrow">
            <a:avLst>
              <a:gd name="adj1" fmla="val 26200"/>
              <a:gd name="adj2" fmla="val 97599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BE71AFBF-D0D2-362D-ED0D-B6D006ED7FA1}"/>
              </a:ext>
            </a:extLst>
          </p:cNvPr>
          <p:cNvSpPr/>
          <p:nvPr/>
        </p:nvSpPr>
        <p:spPr>
          <a:xfrm>
            <a:off x="287802" y="5303154"/>
            <a:ext cx="64437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Model–view–controller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Front Framework: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 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AngularJS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Database 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: MSSQL server</a:t>
            </a:r>
          </a:p>
        </p:txBody>
      </p:sp>
      <p:sp>
        <p:nvSpPr>
          <p:cNvPr id="22" name="箭號: 向右 21">
            <a:extLst>
              <a:ext uri="{FF2B5EF4-FFF2-40B4-BE49-F238E27FC236}">
                <a16:creationId xmlns:a16="http://schemas.microsoft.com/office/drawing/2014/main" id="{0520CD7F-8599-8C23-0692-DFB7C7F47558}"/>
              </a:ext>
            </a:extLst>
          </p:cNvPr>
          <p:cNvSpPr/>
          <p:nvPr/>
        </p:nvSpPr>
        <p:spPr>
          <a:xfrm rot="10800000">
            <a:off x="4980558" y="3127726"/>
            <a:ext cx="1270852" cy="382764"/>
          </a:xfrm>
          <a:prstGeom prst="rightArrow">
            <a:avLst>
              <a:gd name="adj1" fmla="val 26200"/>
              <a:gd name="adj2" fmla="val 97599"/>
            </a:avLst>
          </a:prstGeom>
          <a:solidFill>
            <a:srgbClr val="FFC000"/>
          </a:solidFill>
          <a:ln w="190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箭號: 向右 23">
            <a:extLst>
              <a:ext uri="{FF2B5EF4-FFF2-40B4-BE49-F238E27FC236}">
                <a16:creationId xmlns:a16="http://schemas.microsoft.com/office/drawing/2014/main" id="{BB645401-C683-8722-7520-3569C8A13A9F}"/>
              </a:ext>
            </a:extLst>
          </p:cNvPr>
          <p:cNvSpPr/>
          <p:nvPr/>
        </p:nvSpPr>
        <p:spPr>
          <a:xfrm rot="10800000">
            <a:off x="2367284" y="3181144"/>
            <a:ext cx="1270852" cy="382764"/>
          </a:xfrm>
          <a:prstGeom prst="rightArrow">
            <a:avLst>
              <a:gd name="adj1" fmla="val 26200"/>
              <a:gd name="adj2" fmla="val 97599"/>
            </a:avLst>
          </a:prstGeom>
          <a:solidFill>
            <a:srgbClr val="FFC000"/>
          </a:solidFill>
          <a:ln w="190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箭號: 向右 24">
            <a:extLst>
              <a:ext uri="{FF2B5EF4-FFF2-40B4-BE49-F238E27FC236}">
                <a16:creationId xmlns:a16="http://schemas.microsoft.com/office/drawing/2014/main" id="{8050BE7B-5905-3CEB-AFBF-0C3EB730D649}"/>
              </a:ext>
            </a:extLst>
          </p:cNvPr>
          <p:cNvSpPr/>
          <p:nvPr/>
        </p:nvSpPr>
        <p:spPr>
          <a:xfrm>
            <a:off x="2367283" y="2777914"/>
            <a:ext cx="1270852" cy="382764"/>
          </a:xfrm>
          <a:prstGeom prst="rightArrow">
            <a:avLst>
              <a:gd name="adj1" fmla="val 26200"/>
              <a:gd name="adj2" fmla="val 97599"/>
            </a:avLst>
          </a:prstGeom>
          <a:solidFill>
            <a:srgbClr val="FFC000"/>
          </a:solidFill>
          <a:ln w="190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箭號: 向右 25">
            <a:extLst>
              <a:ext uri="{FF2B5EF4-FFF2-40B4-BE49-F238E27FC236}">
                <a16:creationId xmlns:a16="http://schemas.microsoft.com/office/drawing/2014/main" id="{FB4C6DB3-FB2F-9299-3250-4FF0E39D24B8}"/>
              </a:ext>
            </a:extLst>
          </p:cNvPr>
          <p:cNvSpPr/>
          <p:nvPr/>
        </p:nvSpPr>
        <p:spPr>
          <a:xfrm>
            <a:off x="4959088" y="2783537"/>
            <a:ext cx="1292321" cy="382764"/>
          </a:xfrm>
          <a:prstGeom prst="rightArrow">
            <a:avLst>
              <a:gd name="adj1" fmla="val 26200"/>
              <a:gd name="adj2" fmla="val 97599"/>
            </a:avLst>
          </a:prstGeom>
          <a:solidFill>
            <a:srgbClr val="FFC000"/>
          </a:solidFill>
          <a:ln w="190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箭號: 向右 26">
            <a:extLst>
              <a:ext uri="{FF2B5EF4-FFF2-40B4-BE49-F238E27FC236}">
                <a16:creationId xmlns:a16="http://schemas.microsoft.com/office/drawing/2014/main" id="{FE08EBE0-B19D-1058-DE25-BDCC2F9F6421}"/>
              </a:ext>
            </a:extLst>
          </p:cNvPr>
          <p:cNvSpPr/>
          <p:nvPr/>
        </p:nvSpPr>
        <p:spPr>
          <a:xfrm>
            <a:off x="7806942" y="2790005"/>
            <a:ext cx="2017755" cy="382764"/>
          </a:xfrm>
          <a:prstGeom prst="rightArrow">
            <a:avLst>
              <a:gd name="adj1" fmla="val 26200"/>
              <a:gd name="adj2" fmla="val 97599"/>
            </a:avLst>
          </a:prstGeom>
          <a:solidFill>
            <a:srgbClr val="FFC000"/>
          </a:solidFill>
          <a:ln w="190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6024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14" grpId="0" animBg="1"/>
      <p:bldP spid="15" grpId="0" animBg="1"/>
      <p:bldP spid="16" grpId="0" animBg="1"/>
      <p:bldP spid="18" grpId="0" animBg="1"/>
      <p:bldP spid="19" grpId="0" animBg="1"/>
      <p:bldP spid="22" grpId="0" animBg="1"/>
      <p:bldP spid="24" grpId="0" animBg="1"/>
      <p:bldP spid="25" grpId="0" animBg="1"/>
      <p:bldP spid="26" grpId="0" animBg="1"/>
      <p:bldP spid="27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3310</TotalTime>
  <Words>1012</Words>
  <Application>Microsoft Office PowerPoint</Application>
  <PresentationFormat>寬螢幕</PresentationFormat>
  <Paragraphs>214</Paragraphs>
  <Slides>27</Slides>
  <Notes>23</Notes>
  <HiddenSlides>0</HiddenSlides>
  <MMClips>5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27</vt:i4>
      </vt:variant>
    </vt:vector>
  </HeadingPairs>
  <TitlesOfParts>
    <vt:vector size="40" baseType="lpstr">
      <vt:lpstr>charter</vt:lpstr>
      <vt:lpstr>等线</vt:lpstr>
      <vt:lpstr>等线 Light</vt:lpstr>
      <vt:lpstr>Noto Sans CJK TC Medium</vt:lpstr>
      <vt:lpstr>思源黑体 CN</vt:lpstr>
      <vt:lpstr>思源黑体 CN ExtraLight</vt:lpstr>
      <vt:lpstr>Arial</vt:lpstr>
      <vt:lpstr>Arial</vt:lpstr>
      <vt:lpstr>Calibri</vt:lpstr>
      <vt:lpstr>Calibri Light</vt:lpstr>
      <vt:lpstr>Cambria Math</vt:lpstr>
      <vt:lpstr>Office 主题​​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https://www.ypppt.com/</dc:title>
  <dc:subject>https://www.ypppt.com/</dc:subject>
  <dc:creator>优品PPT</dc:creator>
  <cp:lastModifiedBy>黃懷萱</cp:lastModifiedBy>
  <cp:revision>324</cp:revision>
  <dcterms:created xsi:type="dcterms:W3CDTF">2021-04-12T15:15:11Z</dcterms:created>
  <dcterms:modified xsi:type="dcterms:W3CDTF">2022-10-04T13:13:40Z</dcterms:modified>
</cp:coreProperties>
</file>

<file path=docProps/thumbnail.jpeg>
</file>